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80" r:id="rId2"/>
  </p:sldMasterIdLst>
  <p:notesMasterIdLst>
    <p:notesMasterId r:id="rId123"/>
  </p:notesMasterIdLst>
  <p:sldIdLst>
    <p:sldId id="256" r:id="rId3"/>
    <p:sldId id="257" r:id="rId4"/>
    <p:sldId id="384" r:id="rId5"/>
    <p:sldId id="258" r:id="rId6"/>
    <p:sldId id="383" r:id="rId7"/>
    <p:sldId id="260" r:id="rId8"/>
    <p:sldId id="385" r:id="rId9"/>
    <p:sldId id="262" r:id="rId10"/>
    <p:sldId id="263" r:id="rId11"/>
    <p:sldId id="264" r:id="rId12"/>
    <p:sldId id="265" r:id="rId13"/>
    <p:sldId id="404" r:id="rId14"/>
    <p:sldId id="405" r:id="rId15"/>
    <p:sldId id="406" r:id="rId16"/>
    <p:sldId id="411" r:id="rId17"/>
    <p:sldId id="408" r:id="rId18"/>
    <p:sldId id="409" r:id="rId19"/>
    <p:sldId id="410" r:id="rId20"/>
    <p:sldId id="412" r:id="rId21"/>
    <p:sldId id="413" r:id="rId22"/>
    <p:sldId id="414" r:id="rId23"/>
    <p:sldId id="415" r:id="rId24"/>
    <p:sldId id="386" r:id="rId25"/>
    <p:sldId id="387" r:id="rId26"/>
    <p:sldId id="388" r:id="rId27"/>
    <p:sldId id="416" r:id="rId28"/>
    <p:sldId id="417" r:id="rId29"/>
    <p:sldId id="418" r:id="rId30"/>
    <p:sldId id="419" r:id="rId31"/>
    <p:sldId id="420" r:id="rId32"/>
    <p:sldId id="421" r:id="rId33"/>
    <p:sldId id="432" r:id="rId34"/>
    <p:sldId id="422" r:id="rId35"/>
    <p:sldId id="423" r:id="rId36"/>
    <p:sldId id="424" r:id="rId37"/>
    <p:sldId id="389" r:id="rId38"/>
    <p:sldId id="390" r:id="rId39"/>
    <p:sldId id="392" r:id="rId40"/>
    <p:sldId id="270" r:id="rId41"/>
    <p:sldId id="271" r:id="rId42"/>
    <p:sldId id="391" r:id="rId43"/>
    <p:sldId id="273" r:id="rId44"/>
    <p:sldId id="274" r:id="rId45"/>
    <p:sldId id="324" r:id="rId46"/>
    <p:sldId id="276" r:id="rId47"/>
    <p:sldId id="277" r:id="rId48"/>
    <p:sldId id="278" r:id="rId49"/>
    <p:sldId id="428" r:id="rId50"/>
    <p:sldId id="279" r:id="rId51"/>
    <p:sldId id="281" r:id="rId52"/>
    <p:sldId id="433" r:id="rId53"/>
    <p:sldId id="393" r:id="rId54"/>
    <p:sldId id="332" r:id="rId55"/>
    <p:sldId id="394" r:id="rId56"/>
    <p:sldId id="426" r:id="rId57"/>
    <p:sldId id="427" r:id="rId58"/>
    <p:sldId id="395" r:id="rId59"/>
    <p:sldId id="396" r:id="rId60"/>
    <p:sldId id="437" r:id="rId61"/>
    <p:sldId id="438" r:id="rId62"/>
    <p:sldId id="325" r:id="rId63"/>
    <p:sldId id="439" r:id="rId64"/>
    <p:sldId id="440" r:id="rId65"/>
    <p:sldId id="451" r:id="rId66"/>
    <p:sldId id="441" r:id="rId67"/>
    <p:sldId id="326" r:id="rId68"/>
    <p:sldId id="296" r:id="rId69"/>
    <p:sldId id="295" r:id="rId70"/>
    <p:sldId id="442" r:id="rId71"/>
    <p:sldId id="443" r:id="rId72"/>
    <p:sldId id="444" r:id="rId73"/>
    <p:sldId id="301" r:id="rId74"/>
    <p:sldId id="446" r:id="rId75"/>
    <p:sldId id="447" r:id="rId76"/>
    <p:sldId id="448" r:id="rId77"/>
    <p:sldId id="449" r:id="rId78"/>
    <p:sldId id="450" r:id="rId79"/>
    <p:sldId id="307" r:id="rId80"/>
    <p:sldId id="297" r:id="rId81"/>
    <p:sldId id="445" r:id="rId82"/>
    <p:sldId id="299" r:id="rId83"/>
    <p:sldId id="321" r:id="rId84"/>
    <p:sldId id="322" r:id="rId85"/>
    <p:sldId id="323" r:id="rId86"/>
    <p:sldId id="315" r:id="rId87"/>
    <p:sldId id="316" r:id="rId88"/>
    <p:sldId id="317" r:id="rId89"/>
    <p:sldId id="319" r:id="rId90"/>
    <p:sldId id="320" r:id="rId91"/>
    <p:sldId id="452" r:id="rId92"/>
    <p:sldId id="453" r:id="rId93"/>
    <p:sldId id="454" r:id="rId94"/>
    <p:sldId id="300" r:id="rId95"/>
    <p:sldId id="286" r:id="rId96"/>
    <p:sldId id="429" r:id="rId97"/>
    <p:sldId id="434" r:id="rId98"/>
    <p:sldId id="302" r:id="rId99"/>
    <p:sldId id="298" r:id="rId100"/>
    <p:sldId id="430" r:id="rId101"/>
    <p:sldId id="303" r:id="rId102"/>
    <p:sldId id="369" r:id="rId103"/>
    <p:sldId id="305" r:id="rId104"/>
    <p:sldId id="304" r:id="rId105"/>
    <p:sldId id="306" r:id="rId106"/>
    <p:sldId id="308" r:id="rId107"/>
    <p:sldId id="382" r:id="rId108"/>
    <p:sldId id="310" r:id="rId109"/>
    <p:sldId id="398" r:id="rId110"/>
    <p:sldId id="400" r:id="rId111"/>
    <p:sldId id="401" r:id="rId112"/>
    <p:sldId id="436" r:id="rId113"/>
    <p:sldId id="435" r:id="rId114"/>
    <p:sldId id="399" r:id="rId115"/>
    <p:sldId id="403" r:id="rId116"/>
    <p:sldId id="371" r:id="rId117"/>
    <p:sldId id="431" r:id="rId118"/>
    <p:sldId id="370" r:id="rId119"/>
    <p:sldId id="329" r:id="rId120"/>
    <p:sldId id="330" r:id="rId121"/>
    <p:sldId id="331" r:id="rId122"/>
  </p:sldIdLst>
  <p:sldSz cx="9144000" cy="5143500" type="screen16x9"/>
  <p:notesSz cx="6858000" cy="9144000"/>
  <p:embeddedFontLst>
    <p:embeddedFont>
      <p:font typeface="Kermit Extrabold Condensed" panose="020F0503040000060003" pitchFamily="34" charset="0"/>
      <p:bold r:id="rId124"/>
      <p:boldItalic r:id="rId125"/>
    </p:embeddedFont>
    <p:embeddedFont>
      <p:font typeface="Modern Love" panose="04090805081005020601" pitchFamily="82" charset="0"/>
      <p:regular r:id="rId126"/>
    </p:embeddedFont>
    <p:embeddedFont>
      <p:font typeface="Noto Sans Symbols" pitchFamily="2" charset="0"/>
      <p:regular r:id="rId127"/>
      <p:bold r:id="rId128"/>
    </p:embeddedFont>
    <p:embeddedFont>
      <p:font typeface="Rockwell" panose="02060603020205020403" pitchFamily="18" charset="0"/>
      <p:regular r:id="rId129"/>
      <p:bold r:id="rId130"/>
      <p:italic r:id="rId131"/>
      <p:boldItalic r:id="rId1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3" roundtripDataSignature="AMtx7mieeYo4EPWi56MbGicIqPnaivcFV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F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5862F8C-4C0F-41EA-AB94-22AD4F9D516B}">
  <a:tblStyle styleId="{E5862F8C-4C0F-41EA-AB94-22AD4F9D516B}"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4660"/>
  </p:normalViewPr>
  <p:slideViewPr>
    <p:cSldViewPr snapToGrid="0">
      <p:cViewPr varScale="1">
        <p:scale>
          <a:sx n="99" d="100"/>
          <a:sy n="99" d="100"/>
        </p:scale>
        <p:origin x="106" y="96"/>
      </p:cViewPr>
      <p:guideLst>
        <p:guide orient="horz" pos="162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customschemas.google.com/relationships/presentationmetadata" Target="metadata"/><Relationship Id="rId138" Type="http://schemas.microsoft.com/office/2016/11/relationships/changesInfo" Target="changesInfos/changesInfo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128" Type="http://schemas.openxmlformats.org/officeDocument/2006/relationships/font" Target="fonts/font5.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font" Target="fonts/font3.fntdata"/><Relationship Id="rId13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font" Target="fonts/font1.fntdata"/><Relationship Id="rId129" Type="http://schemas.openxmlformats.org/officeDocument/2006/relationships/font" Target="fonts/font6.fntdata"/><Relationship Id="rId13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font" Target="fonts/font7.fntdata"/><Relationship Id="rId13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font" Target="fonts/font2.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font" Target="fonts/font8.fntdata"/><Relationship Id="rId136"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Collins" userId="e66210312d63f4c9" providerId="LiveId" clId="{FB441AEA-8E78-42B2-831A-10DE9B18DD1B}"/>
    <pc:docChg chg="custSel modSld">
      <pc:chgData name="Tim Collins" userId="e66210312d63f4c9" providerId="LiveId" clId="{FB441AEA-8E78-42B2-831A-10DE9B18DD1B}" dt="2026-09-12T19:02:45.414" v="32" actId="478"/>
      <pc:docMkLst>
        <pc:docMk/>
      </pc:docMkLst>
      <pc:sldChg chg="addSp delSp modSp mod">
        <pc:chgData name="Tim Collins" userId="e66210312d63f4c9" providerId="LiveId" clId="{FB441AEA-8E78-42B2-831A-10DE9B18DD1B}" dt="2026-09-12T19:02:45.414" v="32" actId="478"/>
        <pc:sldMkLst>
          <pc:docMk/>
          <pc:sldMk cId="463723164" sldId="384"/>
        </pc:sldMkLst>
        <pc:spChg chg="mod">
          <ac:chgData name="Tim Collins" userId="e66210312d63f4c9" providerId="LiveId" clId="{FB441AEA-8E78-42B2-831A-10DE9B18DD1B}" dt="2026-09-12T18:59:17.020" v="21" actId="14100"/>
          <ac:spMkLst>
            <pc:docMk/>
            <pc:sldMk cId="463723164" sldId="384"/>
            <ac:spMk id="206" creationId="{9F80F164-60B5-13AD-406E-E0492B0A98D6}"/>
          </ac:spMkLst>
        </pc:spChg>
        <pc:picChg chg="add mod ord modCrop">
          <ac:chgData name="Tim Collins" userId="e66210312d63f4c9" providerId="LiveId" clId="{FB441AEA-8E78-42B2-831A-10DE9B18DD1B}" dt="2026-09-12T19:02:43.446" v="31" actId="167"/>
          <ac:picMkLst>
            <pc:docMk/>
            <pc:sldMk cId="463723164" sldId="384"/>
            <ac:picMk id="3" creationId="{E07CB705-FB53-06E7-F582-E4C555AB6F4A}"/>
          </ac:picMkLst>
        </pc:picChg>
        <pc:picChg chg="del">
          <ac:chgData name="Tim Collins" userId="e66210312d63f4c9" providerId="LiveId" clId="{FB441AEA-8E78-42B2-831A-10DE9B18DD1B}" dt="2026-09-12T19:02:45.414" v="32" actId="478"/>
          <ac:picMkLst>
            <pc:docMk/>
            <pc:sldMk cId="463723164" sldId="384"/>
            <ac:picMk id="9" creationId="{49047A15-236B-ED32-4364-58D8A1189B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97" name="Google Shape;19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080A953B-B7ED-7C65-42F1-456B485FFD86}"/>
            </a:ext>
          </a:extLst>
        </p:cNvPr>
        <p:cNvGrpSpPr/>
        <p:nvPr/>
      </p:nvGrpSpPr>
      <p:grpSpPr>
        <a:xfrm>
          <a:off x="0" y="0"/>
          <a:ext cx="0" cy="0"/>
          <a:chOff x="0" y="0"/>
          <a:chExt cx="0" cy="0"/>
        </a:xfrm>
      </p:grpSpPr>
      <p:sp>
        <p:nvSpPr>
          <p:cNvPr id="202" name="Google Shape;202;p2:notes">
            <a:extLst>
              <a:ext uri="{FF2B5EF4-FFF2-40B4-BE49-F238E27FC236}">
                <a16:creationId xmlns:a16="http://schemas.microsoft.com/office/drawing/2014/main" id="{C93947DA-F46A-FDF2-571C-AD9A79DC94C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2:notes">
            <a:extLst>
              <a:ext uri="{FF2B5EF4-FFF2-40B4-BE49-F238E27FC236}">
                <a16:creationId xmlns:a16="http://schemas.microsoft.com/office/drawing/2014/main" id="{A8B0E955-72C2-D809-A846-FDD686C744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220597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33706056-0721-8DB3-50EE-FE2C860FA98C}"/>
            </a:ext>
          </a:extLst>
        </p:cNvPr>
        <p:cNvGrpSpPr/>
        <p:nvPr/>
      </p:nvGrpSpPr>
      <p:grpSpPr>
        <a:xfrm>
          <a:off x="0" y="0"/>
          <a:ext cx="0" cy="0"/>
          <a:chOff x="0" y="0"/>
          <a:chExt cx="0" cy="0"/>
        </a:xfrm>
      </p:grpSpPr>
      <p:sp>
        <p:nvSpPr>
          <p:cNvPr id="209" name="Google Shape;209;p3:notes">
            <a:extLst>
              <a:ext uri="{FF2B5EF4-FFF2-40B4-BE49-F238E27FC236}">
                <a16:creationId xmlns:a16="http://schemas.microsoft.com/office/drawing/2014/main" id="{68D38996-27E5-B985-6D43-C6CEC42F46B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p3:notes">
            <a:extLst>
              <a:ext uri="{FF2B5EF4-FFF2-40B4-BE49-F238E27FC236}">
                <a16:creationId xmlns:a16="http://schemas.microsoft.com/office/drawing/2014/main" id="{FC02522F-0D96-9F7C-1B36-2318F4AD54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764976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82F840DC-C5B1-631C-A766-54F7BFC72B2C}"/>
            </a:ext>
          </a:extLst>
        </p:cNvPr>
        <p:cNvGrpSpPr/>
        <p:nvPr/>
      </p:nvGrpSpPr>
      <p:grpSpPr>
        <a:xfrm>
          <a:off x="0" y="0"/>
          <a:ext cx="0" cy="0"/>
          <a:chOff x="0" y="0"/>
          <a:chExt cx="0" cy="0"/>
        </a:xfrm>
      </p:grpSpPr>
      <p:sp>
        <p:nvSpPr>
          <p:cNvPr id="209" name="Google Shape;209;p3:notes">
            <a:extLst>
              <a:ext uri="{FF2B5EF4-FFF2-40B4-BE49-F238E27FC236}">
                <a16:creationId xmlns:a16="http://schemas.microsoft.com/office/drawing/2014/main" id="{FCD3F492-0BC1-D5A2-A48B-D0B94FB9B2C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p3:notes">
            <a:extLst>
              <a:ext uri="{FF2B5EF4-FFF2-40B4-BE49-F238E27FC236}">
                <a16:creationId xmlns:a16="http://schemas.microsoft.com/office/drawing/2014/main" id="{979AD783-602C-439C-AEAF-3E4A20A0A8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571700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7" name="Google Shape;24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B70FC991-971E-8E81-3AB1-4C55C66FEF79}"/>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C9E91E39-91ED-47AD-CF0B-67FCACDD957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7D829B1A-8A61-1292-E2EA-642D468348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838411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085774F2-A577-740C-60B9-D264F583F620}"/>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C8AA7ECF-2932-DA7F-4A98-F1B7353E943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BDC142BE-84E7-9777-6AF2-FFEC7176C7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79950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A4683E41-5122-5636-CBA2-46DC26EAAFB4}"/>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982FC431-C968-9870-8D49-AF3DBB067C7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729B45C6-3CD5-349A-4A8F-448C664CCD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599483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AF3EB059-43D7-DCFF-465C-62F1345A69F9}"/>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3B6A6F7A-A675-80DD-72A1-CB071714B9D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DD9C2703-07D2-C8F4-96EE-7566C5555F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019900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052BDAA7-2254-0FD9-83BD-F4033769D74E}"/>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88C22BCD-C37D-6E78-DDC3-0AD025CD5E1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A7076A61-84E4-FBC2-BF92-5DCF3A5D67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641066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B086B0CD-3F13-22C2-22A8-B95EA0951BDA}"/>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0A3E55B8-B465-9F71-06EB-46E12622170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96A7DFAB-5033-0A2F-A369-B1CA0C71F4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029506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B6CCEF74-BD78-2A37-62EC-0C46D48A188D}"/>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9F172BDB-4F8F-82E4-BB25-DE0DC695A6D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7EBCBF27-0783-1EBA-885E-B9FD24F5D6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466867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1E3D961B-3A06-32BD-5D6A-86B2DC0A551E}"/>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A248145B-4AF7-C650-967B-93C1BD02BC8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EA25918E-96B6-C660-B61D-0E26B5CE62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513791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82982420-946B-E58F-0A42-7CAD2E1D9A4E}"/>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9D327189-28D6-9E3C-13A2-713905347D9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F0EB8598-E8E6-6DCC-693F-E268DB40DC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227681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26AF45AA-039B-ABA7-A9DA-0884B59D107C}"/>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7B95D6FB-232E-32E5-3CD7-4B55D000CD2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E0D6710F-FBFE-A106-9012-6BD98C56D9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029941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D54CA8AE-28D5-80BC-DB3D-32F392A24E4B}"/>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B59103A2-D69B-0BC4-7F87-C4CB14C7140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FACA7522-2ECB-A2F1-485F-9DAACBA632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439810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6B6E13F4-B409-9256-E99B-D9A44FC6BB10}"/>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4DCC183D-8860-572A-E321-490E26B9E93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5AB10EC0-2CC1-0524-4D45-8B706F7763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584057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AE546BA4-D55A-5AB9-C462-45540C6297E2}"/>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43B394AC-2DE5-7181-CD26-C01328D23E5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FA62B224-6F67-FF1A-5052-67F8A18AC1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6947418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9832344D-088D-18C6-30CF-AC79482865A3}"/>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80F267C5-42EC-19C4-799B-38560F920BC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02AFF308-E27E-73A4-8B20-B2DB0C14C4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817069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B3C811F9-4A1D-0832-66A3-BB63BD4430E5}"/>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8D83BBF5-3B15-D5EB-3342-D5A57F632CA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BD269127-1C63-05B6-FDFC-F3C54B6A37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054872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7CB88244-A6DE-167A-52A1-DFE9D4042387}"/>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5AEC651E-0BA3-23EA-7F43-F12128F2F44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A6E91331-3175-454C-6F7E-B0594497E2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3483022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4E4A8F55-D01E-C02C-20DF-E450D41257FC}"/>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905F6FC2-F0CF-27F5-8702-672A43B9001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A65225AB-D4A3-0F30-D420-BA702C4352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472822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5BC7DED3-5942-4579-9D1D-43E6C11C1AEF}"/>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052EE184-1074-3822-BD14-F5701E80B9A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45CEF346-623B-1B03-FB21-9B34A0E25A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902249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DA1ADCB9-B12A-965E-AE73-75605CE07308}"/>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91316B86-B43D-E131-CEC8-1435FCB87AA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51D40707-7D7E-39C7-E295-6BA94F73ED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7262718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8D3AC784-D7E2-A382-2CF6-65B83B102E5E}"/>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526E79DA-9DA8-51BC-E2E0-8E1902341C9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6305787F-444B-F409-8919-F211400CC1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908779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8CC9F357-BD18-21EF-E5BA-84F1292BA984}"/>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7CB050DB-A484-46B6-B6D9-6AF41EFE574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C3D79322-2206-EE6E-2924-3FF7823B42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451521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765624F1-AF35-5473-042E-01F5BF1DB204}"/>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BFB7B494-0E45-22BF-436F-F25F40665A0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364B7200-9793-58A3-1199-DE3B861FBE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3516791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20B7FE41-446E-0A04-26E3-4FA0CAA46B07}"/>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FA19B166-92F8-2180-4B16-58EA9689420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FA640193-01F6-0416-1E3D-4AE2E25277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243053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066CB6CD-9680-00B9-4B85-0C41D55ABBDE}"/>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641D344E-96AC-01D7-F003-38CFB5A960B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498A6F61-EAA3-16EC-2D86-2D532A4769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796488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4C43C9B1-FE16-3064-E5DB-36E423D9A294}"/>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49EAA6A5-8BFB-1FAB-329D-7F5C402360C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DFB60122-2691-4963-B2A6-376F607034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8843872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6E4387C1-9FA5-EB8D-18F0-2175CCD9D61C}"/>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E207C99E-7922-CC60-2DFC-1814A0B4816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0D500DE4-0D65-9573-4A89-783DFC3B28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5192874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D8DB4472-402B-90DD-03F8-62B6D56EC1C5}"/>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18C2670C-5496-6F62-C71C-E7B6217952E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096061F3-2FD6-190B-D8A9-E271F23903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9774125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3" name="Google Shape;28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9FC9084D-F6A9-F9E4-89EF-8E5260327AD9}"/>
            </a:ext>
          </a:extLst>
        </p:cNvPr>
        <p:cNvGrpSpPr/>
        <p:nvPr/>
      </p:nvGrpSpPr>
      <p:grpSpPr>
        <a:xfrm>
          <a:off x="0" y="0"/>
          <a:ext cx="0" cy="0"/>
          <a:chOff x="0" y="0"/>
          <a:chExt cx="0" cy="0"/>
        </a:xfrm>
      </p:grpSpPr>
      <p:sp>
        <p:nvSpPr>
          <p:cNvPr id="252" name="Google Shape;252;p10:notes">
            <a:extLst>
              <a:ext uri="{FF2B5EF4-FFF2-40B4-BE49-F238E27FC236}">
                <a16:creationId xmlns:a16="http://schemas.microsoft.com/office/drawing/2014/main" id="{423BCA89-81A6-2491-310B-18A1704ABE9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10:notes">
            <a:extLst>
              <a:ext uri="{FF2B5EF4-FFF2-40B4-BE49-F238E27FC236}">
                <a16:creationId xmlns:a16="http://schemas.microsoft.com/office/drawing/2014/main" id="{B08C8568-702E-3CEC-BA35-AD524EE913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5060928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6" name="Google Shape;30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2" name="Google Shape;31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37ed279525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5" name="Google Shape;655;g37ed279525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4" name="Google Shape;32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0" name="Google Shape;33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6" name="Google Shape;33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a:extLst>
            <a:ext uri="{FF2B5EF4-FFF2-40B4-BE49-F238E27FC236}">
              <a16:creationId xmlns:a16="http://schemas.microsoft.com/office/drawing/2014/main" id="{FE7B6610-BD77-AAA0-DB88-4E3C3D0518E5}"/>
            </a:ext>
          </a:extLst>
        </p:cNvPr>
        <p:cNvGrpSpPr/>
        <p:nvPr/>
      </p:nvGrpSpPr>
      <p:grpSpPr>
        <a:xfrm>
          <a:off x="0" y="0"/>
          <a:ext cx="0" cy="0"/>
          <a:chOff x="0" y="0"/>
          <a:chExt cx="0" cy="0"/>
        </a:xfrm>
      </p:grpSpPr>
      <p:sp>
        <p:nvSpPr>
          <p:cNvPr id="335" name="Google Shape;335;p23:notes">
            <a:extLst>
              <a:ext uri="{FF2B5EF4-FFF2-40B4-BE49-F238E27FC236}">
                <a16:creationId xmlns:a16="http://schemas.microsoft.com/office/drawing/2014/main" id="{D3E46354-937D-AB29-58A0-3D158D061DC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6" name="Google Shape;336;p23:notes">
            <a:extLst>
              <a:ext uri="{FF2B5EF4-FFF2-40B4-BE49-F238E27FC236}">
                <a16:creationId xmlns:a16="http://schemas.microsoft.com/office/drawing/2014/main" id="{65E6AC0F-2218-CFFE-FA2A-348146DB88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0582333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2" name="Google Shape;34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8CB7E793-6863-6B88-C00E-6DF1594E88C1}"/>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F86FE32F-ED75-F6FE-3806-9A6A7090EE0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9B58EAB6-93C6-9092-E748-E5D4AD2E2A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4196394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A98B0191-D0F9-5195-5361-534B5107A776}"/>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08CFB78F-4484-D77E-53B7-CE5820695D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B2C1F059-CDE1-C22B-3D1C-BEA68D3E12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1640766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a:extLst>
            <a:ext uri="{FF2B5EF4-FFF2-40B4-BE49-F238E27FC236}">
              <a16:creationId xmlns:a16="http://schemas.microsoft.com/office/drawing/2014/main" id="{93768C3D-0258-C640-FF28-41DAC466D3E9}"/>
            </a:ext>
          </a:extLst>
        </p:cNvPr>
        <p:cNvGrpSpPr/>
        <p:nvPr/>
      </p:nvGrpSpPr>
      <p:grpSpPr>
        <a:xfrm>
          <a:off x="0" y="0"/>
          <a:ext cx="0" cy="0"/>
          <a:chOff x="0" y="0"/>
          <a:chExt cx="0" cy="0"/>
        </a:xfrm>
      </p:grpSpPr>
      <p:sp>
        <p:nvSpPr>
          <p:cNvPr id="371" name="Google Shape;371;p28:notes">
            <a:extLst>
              <a:ext uri="{FF2B5EF4-FFF2-40B4-BE49-F238E27FC236}">
                <a16:creationId xmlns:a16="http://schemas.microsoft.com/office/drawing/2014/main" id="{5720AA66-E298-9F2A-C540-1CEE856719C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72" name="Google Shape;372;p28:notes">
            <a:extLst>
              <a:ext uri="{FF2B5EF4-FFF2-40B4-BE49-F238E27FC236}">
                <a16:creationId xmlns:a16="http://schemas.microsoft.com/office/drawing/2014/main" id="{070DBC88-3556-4D6C-D558-C6D66853A3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6586033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0F29E633-AEFC-14AB-DFE1-2C4EE6500B35}"/>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7DBFA75A-3A48-2124-6E6D-46D4BCDC8FD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885B8184-4ABB-842C-CF9E-98614956AD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4298278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A86573A5-CE2D-B1AF-F4CB-32738E0C3479}"/>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BC4F2D99-F146-7380-8E4F-431A9B5E484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8A1D472E-C28F-EBD8-0031-008518C3B7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1409973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C8EC0C4B-EAE4-C28E-A416-0A075711F03B}"/>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03605046-F61C-5E4E-037F-8BADA2019AF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85AAFAF0-6AAD-BC07-07C4-197F8837A8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274648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2FA6CE29-DF5E-3427-DBB1-C8C094E2630F}"/>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9434A8A0-C19E-96CE-BEB6-81A1CE48F89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03F64D85-4CD3-3D3B-FA6C-5EAFB95EF2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4309908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316D67FC-C4F5-DEE5-BB3A-7F41F578B426}"/>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1712E263-222A-2FA8-6258-08B08F15C64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F11DEBDB-4F23-19C1-8AEC-9E6B816D3D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8156270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F2C3BC86-8126-C57C-88E5-68F4ABE9859C}"/>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F1BD7D67-9C41-BDB3-844B-76CD173E638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6D4431E4-303C-7028-7BCF-DE13CD9758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590355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a:extLst>
            <a:ext uri="{FF2B5EF4-FFF2-40B4-BE49-F238E27FC236}">
              <a16:creationId xmlns:a16="http://schemas.microsoft.com/office/drawing/2014/main" id="{1EFC0462-7562-36F6-DB01-10AFFD424CC5}"/>
            </a:ext>
          </a:extLst>
        </p:cNvPr>
        <p:cNvGrpSpPr/>
        <p:nvPr/>
      </p:nvGrpSpPr>
      <p:grpSpPr>
        <a:xfrm>
          <a:off x="0" y="0"/>
          <a:ext cx="0" cy="0"/>
          <a:chOff x="0" y="0"/>
          <a:chExt cx="0" cy="0"/>
        </a:xfrm>
      </p:grpSpPr>
      <p:sp>
        <p:nvSpPr>
          <p:cNvPr id="1095" name="Google Shape;1095;p55:notes">
            <a:extLst>
              <a:ext uri="{FF2B5EF4-FFF2-40B4-BE49-F238E27FC236}">
                <a16:creationId xmlns:a16="http://schemas.microsoft.com/office/drawing/2014/main" id="{5B03FFE3-0DD4-B9A8-8B89-F7731859A45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96" name="Google Shape;1096;p55:notes">
            <a:extLst>
              <a:ext uri="{FF2B5EF4-FFF2-40B4-BE49-F238E27FC236}">
                <a16:creationId xmlns:a16="http://schemas.microsoft.com/office/drawing/2014/main" id="{3A4A2735-6858-60B3-0FBF-082830F1F9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735629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a:extLst>
            <a:ext uri="{FF2B5EF4-FFF2-40B4-BE49-F238E27FC236}">
              <a16:creationId xmlns:a16="http://schemas.microsoft.com/office/drawing/2014/main" id="{9852DE72-B295-B722-BBDA-532B498E67C3}"/>
            </a:ext>
          </a:extLst>
        </p:cNvPr>
        <p:cNvGrpSpPr/>
        <p:nvPr/>
      </p:nvGrpSpPr>
      <p:grpSpPr>
        <a:xfrm>
          <a:off x="0" y="0"/>
          <a:ext cx="0" cy="0"/>
          <a:chOff x="0" y="0"/>
          <a:chExt cx="0" cy="0"/>
        </a:xfrm>
      </p:grpSpPr>
      <p:sp>
        <p:nvSpPr>
          <p:cNvPr id="1101" name="Google Shape;1101;p56:notes">
            <a:extLst>
              <a:ext uri="{FF2B5EF4-FFF2-40B4-BE49-F238E27FC236}">
                <a16:creationId xmlns:a16="http://schemas.microsoft.com/office/drawing/2014/main" id="{FAABE1C6-506E-D03C-6CE5-5C0774A77EC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2" name="Google Shape;1102;p56:notes">
            <a:extLst>
              <a:ext uri="{FF2B5EF4-FFF2-40B4-BE49-F238E27FC236}">
                <a16:creationId xmlns:a16="http://schemas.microsoft.com/office/drawing/2014/main" id="{1EDC31A7-56D2-79F0-9FFD-5587E75D2D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13150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a:extLst>
            <a:ext uri="{FF2B5EF4-FFF2-40B4-BE49-F238E27FC236}">
              <a16:creationId xmlns:a16="http://schemas.microsoft.com/office/drawing/2014/main" id="{319F4959-8710-A628-F2E0-374AD2418FD8}"/>
            </a:ext>
          </a:extLst>
        </p:cNvPr>
        <p:cNvGrpSpPr/>
        <p:nvPr/>
      </p:nvGrpSpPr>
      <p:grpSpPr>
        <a:xfrm>
          <a:off x="0" y="0"/>
          <a:ext cx="0" cy="0"/>
          <a:chOff x="0" y="0"/>
          <a:chExt cx="0" cy="0"/>
        </a:xfrm>
      </p:grpSpPr>
      <p:sp>
        <p:nvSpPr>
          <p:cNvPr id="1101" name="Google Shape;1101;p56:notes">
            <a:extLst>
              <a:ext uri="{FF2B5EF4-FFF2-40B4-BE49-F238E27FC236}">
                <a16:creationId xmlns:a16="http://schemas.microsoft.com/office/drawing/2014/main" id="{89BFA48B-6DA1-F198-ECC4-6429ECA0339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2" name="Google Shape;1102;p56:notes">
            <a:extLst>
              <a:ext uri="{FF2B5EF4-FFF2-40B4-BE49-F238E27FC236}">
                <a16:creationId xmlns:a16="http://schemas.microsoft.com/office/drawing/2014/main" id="{261651DE-2541-1CC2-BC2E-8EE11735D7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976847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a:extLst>
            <a:ext uri="{FF2B5EF4-FFF2-40B4-BE49-F238E27FC236}">
              <a16:creationId xmlns:a16="http://schemas.microsoft.com/office/drawing/2014/main" id="{178D80F2-B8C1-D7AA-ED4D-4E79BD2500F8}"/>
            </a:ext>
          </a:extLst>
        </p:cNvPr>
        <p:cNvGrpSpPr/>
        <p:nvPr/>
      </p:nvGrpSpPr>
      <p:grpSpPr>
        <a:xfrm>
          <a:off x="0" y="0"/>
          <a:ext cx="0" cy="0"/>
          <a:chOff x="0" y="0"/>
          <a:chExt cx="0" cy="0"/>
        </a:xfrm>
      </p:grpSpPr>
      <p:sp>
        <p:nvSpPr>
          <p:cNvPr id="1101" name="Google Shape;1101;p56:notes">
            <a:extLst>
              <a:ext uri="{FF2B5EF4-FFF2-40B4-BE49-F238E27FC236}">
                <a16:creationId xmlns:a16="http://schemas.microsoft.com/office/drawing/2014/main" id="{B1B5C680-F001-118A-00D6-E15CDF85B88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2" name="Google Shape;1102;p56:notes">
            <a:extLst>
              <a:ext uri="{FF2B5EF4-FFF2-40B4-BE49-F238E27FC236}">
                <a16:creationId xmlns:a16="http://schemas.microsoft.com/office/drawing/2014/main" id="{B4DBEBE9-1488-B641-50FB-B35748FAA3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8370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a:extLst>
            <a:ext uri="{FF2B5EF4-FFF2-40B4-BE49-F238E27FC236}">
              <a16:creationId xmlns:a16="http://schemas.microsoft.com/office/drawing/2014/main" id="{CD1ED19C-426D-F7DE-A4AE-D277DDCC2F29}"/>
            </a:ext>
          </a:extLst>
        </p:cNvPr>
        <p:cNvGrpSpPr/>
        <p:nvPr/>
      </p:nvGrpSpPr>
      <p:grpSpPr>
        <a:xfrm>
          <a:off x="0" y="0"/>
          <a:ext cx="0" cy="0"/>
          <a:chOff x="0" y="0"/>
          <a:chExt cx="0" cy="0"/>
        </a:xfrm>
      </p:grpSpPr>
      <p:sp>
        <p:nvSpPr>
          <p:cNvPr id="1101" name="Google Shape;1101;p56:notes">
            <a:extLst>
              <a:ext uri="{FF2B5EF4-FFF2-40B4-BE49-F238E27FC236}">
                <a16:creationId xmlns:a16="http://schemas.microsoft.com/office/drawing/2014/main" id="{636ABBBB-ED95-7369-5040-5CC53A7915C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2" name="Google Shape;1102;p56:notes">
            <a:extLst>
              <a:ext uri="{FF2B5EF4-FFF2-40B4-BE49-F238E27FC236}">
                <a16:creationId xmlns:a16="http://schemas.microsoft.com/office/drawing/2014/main" id="{8ADA16F5-BBE2-B533-6B3C-47E7BACAEE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137701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a:extLst>
            <a:ext uri="{FF2B5EF4-FFF2-40B4-BE49-F238E27FC236}">
              <a16:creationId xmlns:a16="http://schemas.microsoft.com/office/drawing/2014/main" id="{A3599ED7-1A1A-41FA-75C8-9BA60F58B875}"/>
            </a:ext>
          </a:extLst>
        </p:cNvPr>
        <p:cNvGrpSpPr/>
        <p:nvPr/>
      </p:nvGrpSpPr>
      <p:grpSpPr>
        <a:xfrm>
          <a:off x="0" y="0"/>
          <a:ext cx="0" cy="0"/>
          <a:chOff x="0" y="0"/>
          <a:chExt cx="0" cy="0"/>
        </a:xfrm>
      </p:grpSpPr>
      <p:sp>
        <p:nvSpPr>
          <p:cNvPr id="1101" name="Google Shape;1101;p56:notes">
            <a:extLst>
              <a:ext uri="{FF2B5EF4-FFF2-40B4-BE49-F238E27FC236}">
                <a16:creationId xmlns:a16="http://schemas.microsoft.com/office/drawing/2014/main" id="{50903A2A-E8B7-1760-E6EA-5BCAC86AC65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2" name="Google Shape;1102;p56:notes">
            <a:extLst>
              <a:ext uri="{FF2B5EF4-FFF2-40B4-BE49-F238E27FC236}">
                <a16:creationId xmlns:a16="http://schemas.microsoft.com/office/drawing/2014/main" id="{9A8FE38C-0C4F-15B8-3AC8-EFF54DB5C0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7402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a:extLst>
            <a:ext uri="{FF2B5EF4-FFF2-40B4-BE49-F238E27FC236}">
              <a16:creationId xmlns:a16="http://schemas.microsoft.com/office/drawing/2014/main" id="{D353F550-A19F-D65D-C3AD-D882F1EE44E0}"/>
            </a:ext>
          </a:extLst>
        </p:cNvPr>
        <p:cNvGrpSpPr/>
        <p:nvPr/>
      </p:nvGrpSpPr>
      <p:grpSpPr>
        <a:xfrm>
          <a:off x="0" y="0"/>
          <a:ext cx="0" cy="0"/>
          <a:chOff x="0" y="0"/>
          <a:chExt cx="0" cy="0"/>
        </a:xfrm>
      </p:grpSpPr>
      <p:sp>
        <p:nvSpPr>
          <p:cNvPr id="1107" name="Google Shape;1107;p57:notes">
            <a:extLst>
              <a:ext uri="{FF2B5EF4-FFF2-40B4-BE49-F238E27FC236}">
                <a16:creationId xmlns:a16="http://schemas.microsoft.com/office/drawing/2014/main" id="{2A39139F-62CF-9C38-DB52-74E8CF0BC41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8" name="Google Shape;1108;p57:notes">
            <a:extLst>
              <a:ext uri="{FF2B5EF4-FFF2-40B4-BE49-F238E27FC236}">
                <a16:creationId xmlns:a16="http://schemas.microsoft.com/office/drawing/2014/main" id="{82957E59-3A20-D820-7318-7E1204F01E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77331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1" name="Google Shape;841;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5" name="Google Shape;83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5" name="Google Shape;83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8264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5" name="Google Shape;83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94064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5" name="Google Shape;835;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26375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1" name="Google Shape;871;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7" name="Google Shape;87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3" name="Google Shape;88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9" name="Google Shape;88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5" name="Google Shape;89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1" name="Google Shape;901;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7" name="Google Shape;907;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7" name="Google Shape;84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917326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3" name="Google Shape;85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34215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9" name="Google Shape;859;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716531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8" name="Google Shape;107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7973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84" name="Google Shape;1084;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0965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90" name="Google Shape;1090;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57594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36" name="Google Shape;103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2" name="Google Shape;1042;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8" name="Google Shape;1048;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66" name="Google Shape;106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2" name="Google Shape;1072;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a:extLst>
            <a:ext uri="{FF2B5EF4-FFF2-40B4-BE49-F238E27FC236}">
              <a16:creationId xmlns:a16="http://schemas.microsoft.com/office/drawing/2014/main" id="{C8A5FB1F-3C5D-FBE8-F9CE-24ADCF043F9E}"/>
            </a:ext>
          </a:extLst>
        </p:cNvPr>
        <p:cNvGrpSpPr/>
        <p:nvPr/>
      </p:nvGrpSpPr>
      <p:grpSpPr>
        <a:xfrm>
          <a:off x="0" y="0"/>
          <a:ext cx="0" cy="0"/>
          <a:chOff x="0" y="0"/>
          <a:chExt cx="0" cy="0"/>
        </a:xfrm>
      </p:grpSpPr>
      <p:sp>
        <p:nvSpPr>
          <p:cNvPr id="846" name="Google Shape;846;p36:notes">
            <a:extLst>
              <a:ext uri="{FF2B5EF4-FFF2-40B4-BE49-F238E27FC236}">
                <a16:creationId xmlns:a16="http://schemas.microsoft.com/office/drawing/2014/main" id="{7E95EB00-A8C6-ED6A-DD95-993DFC32BC5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7" name="Google Shape;847;p36:notes">
            <a:extLst>
              <a:ext uri="{FF2B5EF4-FFF2-40B4-BE49-F238E27FC236}">
                <a16:creationId xmlns:a16="http://schemas.microsoft.com/office/drawing/2014/main" id="{6D23633A-2E7C-70EB-F34C-7718FA341A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47179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a:extLst>
            <a:ext uri="{FF2B5EF4-FFF2-40B4-BE49-F238E27FC236}">
              <a16:creationId xmlns:a16="http://schemas.microsoft.com/office/drawing/2014/main" id="{4A25AA18-8FE3-2931-5C06-7149343DC380}"/>
            </a:ext>
          </a:extLst>
        </p:cNvPr>
        <p:cNvGrpSpPr/>
        <p:nvPr/>
      </p:nvGrpSpPr>
      <p:grpSpPr>
        <a:xfrm>
          <a:off x="0" y="0"/>
          <a:ext cx="0" cy="0"/>
          <a:chOff x="0" y="0"/>
          <a:chExt cx="0" cy="0"/>
        </a:xfrm>
      </p:grpSpPr>
      <p:sp>
        <p:nvSpPr>
          <p:cNvPr id="852" name="Google Shape;852;p37:notes">
            <a:extLst>
              <a:ext uri="{FF2B5EF4-FFF2-40B4-BE49-F238E27FC236}">
                <a16:creationId xmlns:a16="http://schemas.microsoft.com/office/drawing/2014/main" id="{3BADBF0B-758D-F5DB-1ACC-A72179E6D9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3" name="Google Shape;853;p37:notes">
            <a:extLst>
              <a:ext uri="{FF2B5EF4-FFF2-40B4-BE49-F238E27FC236}">
                <a16:creationId xmlns:a16="http://schemas.microsoft.com/office/drawing/2014/main" id="{65424F0A-4484-8097-F2EC-A4A37FBAA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337936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A50B484B-1C45-99BF-69F9-C5D2E3D40D0A}"/>
            </a:ext>
          </a:extLst>
        </p:cNvPr>
        <p:cNvGrpSpPr/>
        <p:nvPr/>
      </p:nvGrpSpPr>
      <p:grpSpPr>
        <a:xfrm>
          <a:off x="0" y="0"/>
          <a:ext cx="0" cy="0"/>
          <a:chOff x="0" y="0"/>
          <a:chExt cx="0" cy="0"/>
        </a:xfrm>
      </p:grpSpPr>
      <p:sp>
        <p:nvSpPr>
          <p:cNvPr id="858" name="Google Shape;858;p38:notes">
            <a:extLst>
              <a:ext uri="{FF2B5EF4-FFF2-40B4-BE49-F238E27FC236}">
                <a16:creationId xmlns:a16="http://schemas.microsoft.com/office/drawing/2014/main" id="{C58C973D-B0AD-D564-4FE9-AB13ED8FF2D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9" name="Google Shape;859;p38:notes">
            <a:extLst>
              <a:ext uri="{FF2B5EF4-FFF2-40B4-BE49-F238E27FC236}">
                <a16:creationId xmlns:a16="http://schemas.microsoft.com/office/drawing/2014/main" id="{2817B7CE-4D9B-B297-30C5-1B0ED00B90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94328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5" name="Google Shape;86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613318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4" name="Google Shape;384;p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376F194F-9C49-11C1-F2A6-7802230F3EF3}"/>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A2CA0DCA-AA59-B1D4-DE67-A74A72D68B0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EFB4E7EF-F6F2-F552-5E77-69429BF04D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7489314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a:extLst>
            <a:ext uri="{FF2B5EF4-FFF2-40B4-BE49-F238E27FC236}">
              <a16:creationId xmlns:a16="http://schemas.microsoft.com/office/drawing/2014/main" id="{5534B3BF-AC54-49A0-8D77-9EF3488C549C}"/>
            </a:ext>
          </a:extLst>
        </p:cNvPr>
        <p:cNvGrpSpPr/>
        <p:nvPr/>
      </p:nvGrpSpPr>
      <p:grpSpPr>
        <a:xfrm>
          <a:off x="0" y="0"/>
          <a:ext cx="0" cy="0"/>
          <a:chOff x="0" y="0"/>
          <a:chExt cx="0" cy="0"/>
        </a:xfrm>
      </p:grpSpPr>
      <p:sp>
        <p:nvSpPr>
          <p:cNvPr id="305" name="Google Shape;305;p18:notes">
            <a:extLst>
              <a:ext uri="{FF2B5EF4-FFF2-40B4-BE49-F238E27FC236}">
                <a16:creationId xmlns:a16="http://schemas.microsoft.com/office/drawing/2014/main" id="{228A9485-43CE-EB37-4B1F-EDC14E20155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6" name="Google Shape;306;p18:notes">
            <a:extLst>
              <a:ext uri="{FF2B5EF4-FFF2-40B4-BE49-F238E27FC236}">
                <a16:creationId xmlns:a16="http://schemas.microsoft.com/office/drawing/2014/main" id="{F597CB22-7B56-E971-CA3C-A7AEBCE73D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7014865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7ee7a13b7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537" name="Google Shape;537;g37ee7a13b7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514" name="Google Shape;514;p1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a:extLst>
            <a:ext uri="{FF2B5EF4-FFF2-40B4-BE49-F238E27FC236}">
              <a16:creationId xmlns:a16="http://schemas.microsoft.com/office/drawing/2014/main" id="{848A3897-4518-FEB8-B214-FDFBEEEEFB6F}"/>
            </a:ext>
          </a:extLst>
        </p:cNvPr>
        <p:cNvGrpSpPr/>
        <p:nvPr/>
      </p:nvGrpSpPr>
      <p:grpSpPr>
        <a:xfrm>
          <a:off x="0" y="0"/>
          <a:ext cx="0" cy="0"/>
          <a:chOff x="0" y="0"/>
          <a:chExt cx="0" cy="0"/>
        </a:xfrm>
      </p:grpSpPr>
      <p:sp>
        <p:nvSpPr>
          <p:cNvPr id="536" name="Google Shape;536;g37ee7a13b7a_0_0:notes">
            <a:extLst>
              <a:ext uri="{FF2B5EF4-FFF2-40B4-BE49-F238E27FC236}">
                <a16:creationId xmlns:a16="http://schemas.microsoft.com/office/drawing/2014/main" id="{BA268A99-CA8D-798D-0415-7EB1FF64EA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537" name="Google Shape;537;g37ee7a13b7a_0_0:notes">
            <a:extLst>
              <a:ext uri="{FF2B5EF4-FFF2-40B4-BE49-F238E27FC236}">
                <a16:creationId xmlns:a16="http://schemas.microsoft.com/office/drawing/2014/main" id="{E942B4CC-E3C6-5BA7-2F4A-5EF0D644FD0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695713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543" name="Google Shape;543;p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a:extLst>
            <a:ext uri="{FF2B5EF4-FFF2-40B4-BE49-F238E27FC236}">
              <a16:creationId xmlns:a16="http://schemas.microsoft.com/office/drawing/2014/main" id="{95D12AA3-743C-1D1C-4401-548AFF8E6187}"/>
            </a:ext>
          </a:extLst>
        </p:cNvPr>
        <p:cNvGrpSpPr/>
        <p:nvPr/>
      </p:nvGrpSpPr>
      <p:grpSpPr>
        <a:xfrm>
          <a:off x="0" y="0"/>
          <a:ext cx="0" cy="0"/>
          <a:chOff x="0" y="0"/>
          <a:chExt cx="0" cy="0"/>
        </a:xfrm>
      </p:grpSpPr>
      <p:sp>
        <p:nvSpPr>
          <p:cNvPr id="542" name="Google Shape;542;p133:notes">
            <a:extLst>
              <a:ext uri="{FF2B5EF4-FFF2-40B4-BE49-F238E27FC236}">
                <a16:creationId xmlns:a16="http://schemas.microsoft.com/office/drawing/2014/main" id="{6901C589-572F-95A5-9F25-5B24D67C77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543" name="Google Shape;543;p133:notes">
            <a:extLst>
              <a:ext uri="{FF2B5EF4-FFF2-40B4-BE49-F238E27FC236}">
                <a16:creationId xmlns:a16="http://schemas.microsoft.com/office/drawing/2014/main" id="{7EE14DA1-CB0A-FA8D-3187-73B07E7F919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749616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4" name="Google Shape;554;p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9" name="Google Shape;549;p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9" name="Google Shape;559;p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9" name="Google Shape;569;p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a:extLst>
            <a:ext uri="{FF2B5EF4-FFF2-40B4-BE49-F238E27FC236}">
              <a16:creationId xmlns:a16="http://schemas.microsoft.com/office/drawing/2014/main" id="{C3A29E59-D7F9-D608-2F96-F4A18BC0541F}"/>
            </a:ext>
          </a:extLst>
        </p:cNvPr>
        <p:cNvGrpSpPr/>
        <p:nvPr/>
      </p:nvGrpSpPr>
      <p:grpSpPr>
        <a:xfrm>
          <a:off x="0" y="0"/>
          <a:ext cx="0" cy="0"/>
          <a:chOff x="0" y="0"/>
          <a:chExt cx="0" cy="0"/>
        </a:xfrm>
      </p:grpSpPr>
      <p:sp>
        <p:nvSpPr>
          <p:cNvPr id="568" name="Google Shape;568;p138:notes">
            <a:extLst>
              <a:ext uri="{FF2B5EF4-FFF2-40B4-BE49-F238E27FC236}">
                <a16:creationId xmlns:a16="http://schemas.microsoft.com/office/drawing/2014/main" id="{8FC7B625-8630-168B-63AB-65259DB1F35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9" name="Google Shape;569;p138:notes">
            <a:extLst>
              <a:ext uri="{FF2B5EF4-FFF2-40B4-BE49-F238E27FC236}">
                <a16:creationId xmlns:a16="http://schemas.microsoft.com/office/drawing/2014/main" id="{F397FC31-ADA2-9B4A-28E5-9C93197254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9369890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1" name="Google Shape;581;p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a:extLst>
            <a:ext uri="{FF2B5EF4-FFF2-40B4-BE49-F238E27FC236}">
              <a16:creationId xmlns:a16="http://schemas.microsoft.com/office/drawing/2014/main" id="{477D6366-F613-6C50-B0B7-A40BAB24179C}"/>
            </a:ext>
          </a:extLst>
        </p:cNvPr>
        <p:cNvGrpSpPr/>
        <p:nvPr/>
      </p:nvGrpSpPr>
      <p:grpSpPr>
        <a:xfrm>
          <a:off x="0" y="0"/>
          <a:ext cx="0" cy="0"/>
          <a:chOff x="0" y="0"/>
          <a:chExt cx="0" cy="0"/>
        </a:xfrm>
      </p:grpSpPr>
      <p:sp>
        <p:nvSpPr>
          <p:cNvPr id="341" name="Google Shape;341;p31:notes">
            <a:extLst>
              <a:ext uri="{FF2B5EF4-FFF2-40B4-BE49-F238E27FC236}">
                <a16:creationId xmlns:a16="http://schemas.microsoft.com/office/drawing/2014/main" id="{65096CED-B20C-810F-C353-9AC27DAB609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2" name="Google Shape;342;p31:notes">
            <a:extLst>
              <a:ext uri="{FF2B5EF4-FFF2-40B4-BE49-F238E27FC236}">
                <a16:creationId xmlns:a16="http://schemas.microsoft.com/office/drawing/2014/main" id="{651880C8-D4DA-A34F-DFAD-D7294FA69B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26689745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C6E760DA-AA5C-136F-6828-6AF68154C48A}"/>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9922321D-9FC1-869E-9BE0-575DDF6003B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B0F407C5-CC13-00C1-FC37-F1242D6C41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7907866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3BE496B6-C2FE-B095-B26B-802BB2E6F5EC}"/>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22E8CF28-5DB1-52B6-A90D-721B4D2C9DB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1C6FC473-7E6F-E716-9C03-11C9F36B2A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24957305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a:extLst>
            <a:ext uri="{FF2B5EF4-FFF2-40B4-BE49-F238E27FC236}">
              <a16:creationId xmlns:a16="http://schemas.microsoft.com/office/drawing/2014/main" id="{F9F30584-F685-EB97-FF30-B02A024BE7F2}"/>
            </a:ext>
          </a:extLst>
        </p:cNvPr>
        <p:cNvGrpSpPr/>
        <p:nvPr/>
      </p:nvGrpSpPr>
      <p:grpSpPr>
        <a:xfrm>
          <a:off x="0" y="0"/>
          <a:ext cx="0" cy="0"/>
          <a:chOff x="0" y="0"/>
          <a:chExt cx="0" cy="0"/>
        </a:xfrm>
      </p:grpSpPr>
      <p:sp>
        <p:nvSpPr>
          <p:cNvPr id="654" name="Google Shape;654;g37ed2795258_0_0:notes">
            <a:extLst>
              <a:ext uri="{FF2B5EF4-FFF2-40B4-BE49-F238E27FC236}">
                <a16:creationId xmlns:a16="http://schemas.microsoft.com/office/drawing/2014/main" id="{45908A34-1C06-54C2-BC3A-DFA8B5B3A4E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5" name="Google Shape;655;g37ed2795258_0_0:notes">
            <a:extLst>
              <a:ext uri="{FF2B5EF4-FFF2-40B4-BE49-F238E27FC236}">
                <a16:creationId xmlns:a16="http://schemas.microsoft.com/office/drawing/2014/main" id="{32871424-460F-2702-2F6D-175C46B8C3A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1193082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a:extLst>
            <a:ext uri="{FF2B5EF4-FFF2-40B4-BE49-F238E27FC236}">
              <a16:creationId xmlns:a16="http://schemas.microsoft.com/office/drawing/2014/main" id="{2E344905-BF06-5D6E-13B0-678DAD9A9B0E}"/>
            </a:ext>
          </a:extLst>
        </p:cNvPr>
        <p:cNvGrpSpPr/>
        <p:nvPr/>
      </p:nvGrpSpPr>
      <p:grpSpPr>
        <a:xfrm>
          <a:off x="0" y="0"/>
          <a:ext cx="0" cy="0"/>
          <a:chOff x="0" y="0"/>
          <a:chExt cx="0" cy="0"/>
        </a:xfrm>
      </p:grpSpPr>
      <p:sp>
        <p:nvSpPr>
          <p:cNvPr id="654" name="Google Shape;654;g37ed2795258_0_0:notes">
            <a:extLst>
              <a:ext uri="{FF2B5EF4-FFF2-40B4-BE49-F238E27FC236}">
                <a16:creationId xmlns:a16="http://schemas.microsoft.com/office/drawing/2014/main" id="{3FF4EB7B-D0CE-C9D6-AF2C-84C6AFBE8DB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5" name="Google Shape;655;g37ed2795258_0_0:notes">
            <a:extLst>
              <a:ext uri="{FF2B5EF4-FFF2-40B4-BE49-F238E27FC236}">
                <a16:creationId xmlns:a16="http://schemas.microsoft.com/office/drawing/2014/main" id="{7C88D1D7-9B1E-8D9A-E7CB-6CC19623E3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92117425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9917024C-2C48-695D-C3C5-6BEE122A8417}"/>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8E5C395C-E191-7687-8A84-7624C831523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4A5BE95F-91DD-9365-31D5-9AEA59E2F8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2637595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E5524B42-D039-1BDD-9513-64F16E5C352D}"/>
            </a:ext>
          </a:extLst>
        </p:cNvPr>
        <p:cNvGrpSpPr/>
        <p:nvPr/>
      </p:nvGrpSpPr>
      <p:grpSpPr>
        <a:xfrm>
          <a:off x="0" y="0"/>
          <a:ext cx="0" cy="0"/>
          <a:chOff x="0" y="0"/>
          <a:chExt cx="0" cy="0"/>
        </a:xfrm>
      </p:grpSpPr>
      <p:sp>
        <p:nvSpPr>
          <p:cNvPr id="353" name="Google Shape;353;p24:notes">
            <a:extLst>
              <a:ext uri="{FF2B5EF4-FFF2-40B4-BE49-F238E27FC236}">
                <a16:creationId xmlns:a16="http://schemas.microsoft.com/office/drawing/2014/main" id="{248DE7D3-DAF1-DE90-ACE8-B6A3032C6EB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p24:notes">
            <a:extLst>
              <a:ext uri="{FF2B5EF4-FFF2-40B4-BE49-F238E27FC236}">
                <a16:creationId xmlns:a16="http://schemas.microsoft.com/office/drawing/2014/main" id="{1D5CEFB5-689A-E3F5-D68C-25D1925CB8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6019150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a:extLst>
            <a:ext uri="{FF2B5EF4-FFF2-40B4-BE49-F238E27FC236}">
              <a16:creationId xmlns:a16="http://schemas.microsoft.com/office/drawing/2014/main" id="{CEDA1E42-9866-3AB6-17AC-1F26B227743E}"/>
            </a:ext>
          </a:extLst>
        </p:cNvPr>
        <p:cNvGrpSpPr/>
        <p:nvPr/>
      </p:nvGrpSpPr>
      <p:grpSpPr>
        <a:xfrm>
          <a:off x="0" y="0"/>
          <a:ext cx="0" cy="0"/>
          <a:chOff x="0" y="0"/>
          <a:chExt cx="0" cy="0"/>
        </a:xfrm>
      </p:grpSpPr>
      <p:sp>
        <p:nvSpPr>
          <p:cNvPr id="568" name="Google Shape;568;p138:notes">
            <a:extLst>
              <a:ext uri="{FF2B5EF4-FFF2-40B4-BE49-F238E27FC236}">
                <a16:creationId xmlns:a16="http://schemas.microsoft.com/office/drawing/2014/main" id="{16409DCB-166F-2D5D-6EDD-5D6DE96D551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9" name="Google Shape;569;p138:notes">
            <a:extLst>
              <a:ext uri="{FF2B5EF4-FFF2-40B4-BE49-F238E27FC236}">
                <a16:creationId xmlns:a16="http://schemas.microsoft.com/office/drawing/2014/main" id="{FCA07715-3037-5128-8C4A-1AB9D0E853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9159700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a:extLst>
            <a:ext uri="{FF2B5EF4-FFF2-40B4-BE49-F238E27FC236}">
              <a16:creationId xmlns:a16="http://schemas.microsoft.com/office/drawing/2014/main" id="{A9776EF1-0D83-F83E-CE15-4F5D3719A922}"/>
            </a:ext>
          </a:extLst>
        </p:cNvPr>
        <p:cNvGrpSpPr/>
        <p:nvPr/>
      </p:nvGrpSpPr>
      <p:grpSpPr>
        <a:xfrm>
          <a:off x="0" y="0"/>
          <a:ext cx="0" cy="0"/>
          <a:chOff x="0" y="0"/>
          <a:chExt cx="0" cy="0"/>
        </a:xfrm>
      </p:grpSpPr>
      <p:sp>
        <p:nvSpPr>
          <p:cNvPr id="580" name="Google Shape;580;p140:notes">
            <a:extLst>
              <a:ext uri="{FF2B5EF4-FFF2-40B4-BE49-F238E27FC236}">
                <a16:creationId xmlns:a16="http://schemas.microsoft.com/office/drawing/2014/main" id="{A8014677-DED5-153F-118B-34B32F3D363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1" name="Google Shape;581;p140:notes">
            <a:extLst>
              <a:ext uri="{FF2B5EF4-FFF2-40B4-BE49-F238E27FC236}">
                <a16:creationId xmlns:a16="http://schemas.microsoft.com/office/drawing/2014/main" id="{B3568268-3DC0-236C-4B76-DCD6BE7F1D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60260949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a:extLst>
            <a:ext uri="{FF2B5EF4-FFF2-40B4-BE49-F238E27FC236}">
              <a16:creationId xmlns:a16="http://schemas.microsoft.com/office/drawing/2014/main" id="{024C3F48-1DCD-6785-6653-3D23B47DF2C0}"/>
            </a:ext>
          </a:extLst>
        </p:cNvPr>
        <p:cNvGrpSpPr/>
        <p:nvPr/>
      </p:nvGrpSpPr>
      <p:grpSpPr>
        <a:xfrm>
          <a:off x="0" y="0"/>
          <a:ext cx="0" cy="0"/>
          <a:chOff x="0" y="0"/>
          <a:chExt cx="0" cy="0"/>
        </a:xfrm>
      </p:grpSpPr>
      <p:sp>
        <p:nvSpPr>
          <p:cNvPr id="580" name="Google Shape;580;p140:notes">
            <a:extLst>
              <a:ext uri="{FF2B5EF4-FFF2-40B4-BE49-F238E27FC236}">
                <a16:creationId xmlns:a16="http://schemas.microsoft.com/office/drawing/2014/main" id="{850BF45B-3704-2472-8B09-04DE0513D18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1" name="Google Shape;581;p140:notes">
            <a:extLst>
              <a:ext uri="{FF2B5EF4-FFF2-40B4-BE49-F238E27FC236}">
                <a16:creationId xmlns:a16="http://schemas.microsoft.com/office/drawing/2014/main" id="{F4EEAC11-0C9E-6C4C-E7A0-6578C486C1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0395195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1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5" name="Google Shape;685;p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1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1" name="Google Shape;691;p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6" name="Google Shape;696;p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
        <p:cNvGrpSpPr/>
        <p:nvPr/>
      </p:nvGrpSpPr>
      <p:grpSpPr>
        <a:xfrm>
          <a:off x="0" y="0"/>
          <a:ext cx="0" cy="0"/>
          <a:chOff x="0" y="0"/>
          <a:chExt cx="0" cy="0"/>
        </a:xfrm>
      </p:grpSpPr>
      <p:sp>
        <p:nvSpPr>
          <p:cNvPr id="10" name="Google Shape;10;p155"/>
          <p:cNvSpPr txBox="1">
            <a:spLocks noGrp="1"/>
          </p:cNvSpPr>
          <p:nvPr>
            <p:ph type="title"/>
          </p:nvPr>
        </p:nvSpPr>
        <p:spPr>
          <a:xfrm>
            <a:off x="802386" y="363474"/>
            <a:ext cx="7543800" cy="1206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 name="Google Shape;11;p155"/>
          <p:cNvSpPr txBox="1">
            <a:spLocks noGrp="1"/>
          </p:cNvSpPr>
          <p:nvPr>
            <p:ph type="body" idx="1"/>
          </p:nvPr>
        </p:nvSpPr>
        <p:spPr>
          <a:xfrm>
            <a:off x="802386" y="1591056"/>
            <a:ext cx="7543800" cy="3038175"/>
          </a:xfrm>
          <a:prstGeom prst="rect">
            <a:avLst/>
          </a:prstGeom>
          <a:noFill/>
          <a:ln>
            <a:noFill/>
          </a:ln>
        </p:spPr>
        <p:txBody>
          <a:bodyPr spcFirstLastPara="1" wrap="square" lIns="68575" tIns="34275" rIns="68575" bIns="34275" anchor="t" anchorCtr="0">
            <a:normAutofit/>
          </a:bodyPr>
          <a:lstStyle>
            <a:lvl1pPr marL="457200" lvl="0" indent="-298450" algn="l">
              <a:lnSpc>
                <a:spcPct val="90000"/>
              </a:lnSpc>
              <a:spcBef>
                <a:spcPts val="900"/>
              </a:spcBef>
              <a:spcAft>
                <a:spcPts val="0"/>
              </a:spcAft>
              <a:buSzPts val="1100"/>
              <a:buChar char="▪"/>
              <a:defRPr/>
            </a:lvl1pPr>
            <a:lvl2pPr marL="914400" lvl="1" indent="-298450" algn="l">
              <a:lnSpc>
                <a:spcPct val="90000"/>
              </a:lnSpc>
              <a:spcBef>
                <a:spcPts val="300"/>
              </a:spcBef>
              <a:spcAft>
                <a:spcPts val="0"/>
              </a:spcAft>
              <a:buSzPts val="1100"/>
              <a:buChar char="▪"/>
              <a:defRPr/>
            </a:lvl2pPr>
            <a:lvl3pPr marL="1371600" lvl="2" indent="-298450" algn="l">
              <a:lnSpc>
                <a:spcPct val="90000"/>
              </a:lnSpc>
              <a:spcBef>
                <a:spcPts val="300"/>
              </a:spcBef>
              <a:spcAft>
                <a:spcPts val="0"/>
              </a:spcAft>
              <a:buSzPts val="1100"/>
              <a:buChar char="▪"/>
              <a:defRPr/>
            </a:lvl3pPr>
            <a:lvl4pPr marL="1828800" lvl="3" indent="-298450" algn="l">
              <a:lnSpc>
                <a:spcPct val="90000"/>
              </a:lnSpc>
              <a:spcBef>
                <a:spcPts val="300"/>
              </a:spcBef>
              <a:spcAft>
                <a:spcPts val="0"/>
              </a:spcAft>
              <a:buSzPts val="1100"/>
              <a:buChar char="▪"/>
              <a:defRPr/>
            </a:lvl4pPr>
            <a:lvl5pPr marL="2286000" lvl="4" indent="-298450" algn="l">
              <a:lnSpc>
                <a:spcPct val="90000"/>
              </a:lnSpc>
              <a:spcBef>
                <a:spcPts val="300"/>
              </a:spcBef>
              <a:spcAft>
                <a:spcPts val="0"/>
              </a:spcAft>
              <a:buSzPts val="1100"/>
              <a:buChar char="▪"/>
              <a:defRPr/>
            </a:lvl5pPr>
            <a:lvl6pPr marL="2743200" lvl="5" indent="-298450" algn="l">
              <a:lnSpc>
                <a:spcPct val="90000"/>
              </a:lnSpc>
              <a:spcBef>
                <a:spcPts val="300"/>
              </a:spcBef>
              <a:spcAft>
                <a:spcPts val="0"/>
              </a:spcAft>
              <a:buSzPts val="1100"/>
              <a:buChar char="▪"/>
              <a:defRPr/>
            </a:lvl6pPr>
            <a:lvl7pPr marL="3200400" lvl="6" indent="-298450" algn="l">
              <a:lnSpc>
                <a:spcPct val="90000"/>
              </a:lnSpc>
              <a:spcBef>
                <a:spcPts val="300"/>
              </a:spcBef>
              <a:spcAft>
                <a:spcPts val="0"/>
              </a:spcAft>
              <a:buSzPts val="1100"/>
              <a:buChar char="▪"/>
              <a:defRPr/>
            </a:lvl7pPr>
            <a:lvl8pPr marL="3657600" lvl="7" indent="-298450" algn="l">
              <a:lnSpc>
                <a:spcPct val="90000"/>
              </a:lnSpc>
              <a:spcBef>
                <a:spcPts val="300"/>
              </a:spcBef>
              <a:spcAft>
                <a:spcPts val="0"/>
              </a:spcAft>
              <a:buSzPts val="1100"/>
              <a:buChar char="▪"/>
              <a:defRPr/>
            </a:lvl8pPr>
            <a:lvl9pPr marL="4114800" lvl="8" indent="-298450" algn="l">
              <a:lnSpc>
                <a:spcPct val="90000"/>
              </a:lnSpc>
              <a:spcBef>
                <a:spcPts val="300"/>
              </a:spcBef>
              <a:spcAft>
                <a:spcPts val="200"/>
              </a:spcAft>
              <a:buSzPts val="1100"/>
              <a:buChar char="▪"/>
              <a:defRPr/>
            </a:lvl9pPr>
          </a:lstStyle>
          <a:p>
            <a:endParaRPr/>
          </a:p>
        </p:txBody>
      </p:sp>
      <p:sp>
        <p:nvSpPr>
          <p:cNvPr id="12" name="Google Shape;12;p155"/>
          <p:cNvSpPr txBox="1">
            <a:spLocks noGrp="1"/>
          </p:cNvSpPr>
          <p:nvPr>
            <p:ph type="dt" idx="10"/>
          </p:nvPr>
        </p:nvSpPr>
        <p:spPr>
          <a:xfrm>
            <a:off x="5973318" y="4704588"/>
            <a:ext cx="2455200" cy="273825"/>
          </a:xfrm>
          <a:prstGeom prst="rect">
            <a:avLst/>
          </a:prstGeom>
          <a:noFill/>
          <a:ln>
            <a:noFill/>
          </a:ln>
        </p:spPr>
        <p:txBody>
          <a:bodyPr spcFirstLastPara="1" wrap="square" lIns="68575" tIns="34275" rIns="68575" bIns="34275" anchor="ctr" anchorCtr="0">
            <a:noAutofit/>
          </a:bodyPr>
          <a:lstStyle>
            <a:lvl1pPr marR="0" lvl="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3" name="Google Shape;13;p155"/>
          <p:cNvSpPr txBox="1">
            <a:spLocks noGrp="1"/>
          </p:cNvSpPr>
          <p:nvPr>
            <p:ph type="ftr" idx="11"/>
          </p:nvPr>
        </p:nvSpPr>
        <p:spPr>
          <a:xfrm>
            <a:off x="816102" y="4704588"/>
            <a:ext cx="4745700" cy="273825"/>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4" name="Google Shape;14;p155"/>
          <p:cNvSpPr txBox="1">
            <a:spLocks noGrp="1"/>
          </p:cNvSpPr>
          <p:nvPr>
            <p:ph type="sldNum" idx="12"/>
          </p:nvPr>
        </p:nvSpPr>
        <p:spPr>
          <a:xfrm>
            <a:off x="8483346" y="4704588"/>
            <a:ext cx="480150" cy="2738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56"/>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90"/>
          <p:cNvSpPr txBox="1">
            <a:spLocks noGrp="1"/>
          </p:cNvSpPr>
          <p:nvPr>
            <p:ph type="ctrTitle"/>
          </p:nvPr>
        </p:nvSpPr>
        <p:spPr>
          <a:xfrm>
            <a:off x="311708" y="744575"/>
            <a:ext cx="8520525" cy="2052675"/>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9" name="Google Shape;19;p190"/>
          <p:cNvSpPr txBox="1">
            <a:spLocks noGrp="1"/>
          </p:cNvSpPr>
          <p:nvPr>
            <p:ph type="subTitle" idx="1"/>
          </p:nvPr>
        </p:nvSpPr>
        <p:spPr>
          <a:xfrm>
            <a:off x="311700" y="2834125"/>
            <a:ext cx="8520525" cy="792675"/>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0" name="Google Shape;20;p190"/>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191"/>
          <p:cNvSpPr txBox="1">
            <a:spLocks noGrp="1"/>
          </p:cNvSpPr>
          <p:nvPr>
            <p:ph type="title"/>
          </p:nvPr>
        </p:nvSpPr>
        <p:spPr>
          <a:xfrm>
            <a:off x="311700" y="2150850"/>
            <a:ext cx="8520525" cy="841725"/>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3" name="Google Shape;23;p191"/>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192"/>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192"/>
          <p:cNvSpPr txBox="1">
            <a:spLocks noGrp="1"/>
          </p:cNvSpPr>
          <p:nvPr>
            <p:ph type="body" idx="1"/>
          </p:nvPr>
        </p:nvSpPr>
        <p:spPr>
          <a:xfrm>
            <a:off x="311700" y="1152475"/>
            <a:ext cx="8520525"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7" name="Google Shape;27;p192"/>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193"/>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193"/>
          <p:cNvSpPr txBox="1">
            <a:spLocks noGrp="1"/>
          </p:cNvSpPr>
          <p:nvPr>
            <p:ph type="body" idx="1"/>
          </p:nvPr>
        </p:nvSpPr>
        <p:spPr>
          <a:xfrm>
            <a:off x="311700" y="1152475"/>
            <a:ext cx="3999825"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93"/>
          <p:cNvSpPr txBox="1">
            <a:spLocks noGrp="1"/>
          </p:cNvSpPr>
          <p:nvPr>
            <p:ph type="body" idx="2"/>
          </p:nvPr>
        </p:nvSpPr>
        <p:spPr>
          <a:xfrm>
            <a:off x="4832400" y="1152475"/>
            <a:ext cx="3999825"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193"/>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194"/>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5" name="Google Shape;35;p194"/>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195"/>
          <p:cNvSpPr txBox="1">
            <a:spLocks noGrp="1"/>
          </p:cNvSpPr>
          <p:nvPr>
            <p:ph type="title"/>
          </p:nvPr>
        </p:nvSpPr>
        <p:spPr>
          <a:xfrm>
            <a:off x="311700" y="555600"/>
            <a:ext cx="2808000" cy="755775"/>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8" name="Google Shape;38;p195"/>
          <p:cNvSpPr txBox="1">
            <a:spLocks noGrp="1"/>
          </p:cNvSpPr>
          <p:nvPr>
            <p:ph type="body" idx="1"/>
          </p:nvPr>
        </p:nvSpPr>
        <p:spPr>
          <a:xfrm>
            <a:off x="311700" y="1389600"/>
            <a:ext cx="2808000" cy="3179475"/>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9" name="Google Shape;39;p195"/>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196"/>
          <p:cNvSpPr txBox="1">
            <a:spLocks noGrp="1"/>
          </p:cNvSpPr>
          <p:nvPr>
            <p:ph type="title"/>
          </p:nvPr>
        </p:nvSpPr>
        <p:spPr>
          <a:xfrm>
            <a:off x="490250" y="450150"/>
            <a:ext cx="6367725" cy="4090725"/>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2" name="Google Shape;42;p196"/>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19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197"/>
          <p:cNvSpPr txBox="1">
            <a:spLocks noGrp="1"/>
          </p:cNvSpPr>
          <p:nvPr>
            <p:ph type="title"/>
          </p:nvPr>
        </p:nvSpPr>
        <p:spPr>
          <a:xfrm>
            <a:off x="265500" y="1233175"/>
            <a:ext cx="4045275"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6" name="Google Shape;46;p197"/>
          <p:cNvSpPr txBox="1">
            <a:spLocks noGrp="1"/>
          </p:cNvSpPr>
          <p:nvPr>
            <p:ph type="subTitle" idx="1"/>
          </p:nvPr>
        </p:nvSpPr>
        <p:spPr>
          <a:xfrm>
            <a:off x="265500" y="2803075"/>
            <a:ext cx="4045275" cy="1235025"/>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7" name="Google Shape;47;p197"/>
          <p:cNvSpPr txBox="1">
            <a:spLocks noGrp="1"/>
          </p:cNvSpPr>
          <p:nvPr>
            <p:ph type="body" idx="2"/>
          </p:nvPr>
        </p:nvSpPr>
        <p:spPr>
          <a:xfrm>
            <a:off x="4939500" y="724075"/>
            <a:ext cx="3836925" cy="3695175"/>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8" name="Google Shape;48;p197"/>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98"/>
          <p:cNvSpPr txBox="1">
            <a:spLocks noGrp="1"/>
          </p:cNvSpPr>
          <p:nvPr>
            <p:ph type="body" idx="1"/>
          </p:nvPr>
        </p:nvSpPr>
        <p:spPr>
          <a:xfrm>
            <a:off x="311700" y="4230575"/>
            <a:ext cx="5998725" cy="605025"/>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1" name="Google Shape;51;p198"/>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99"/>
          <p:cNvSpPr txBox="1">
            <a:spLocks noGrp="1"/>
          </p:cNvSpPr>
          <p:nvPr>
            <p:ph type="title" hasCustomPrompt="1"/>
          </p:nvPr>
        </p:nvSpPr>
        <p:spPr>
          <a:xfrm>
            <a:off x="311700" y="1106125"/>
            <a:ext cx="8520525" cy="1963575"/>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4" name="Google Shape;54;p199"/>
          <p:cNvSpPr txBox="1">
            <a:spLocks noGrp="1"/>
          </p:cNvSpPr>
          <p:nvPr>
            <p:ph type="body" idx="1"/>
          </p:nvPr>
        </p:nvSpPr>
        <p:spPr>
          <a:xfrm>
            <a:off x="311700" y="3152225"/>
            <a:ext cx="8520525" cy="1300725"/>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5" name="Google Shape;55;p199"/>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12E99-3123-33D9-CBC7-5B6DDEEAC0F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8A9C0A1-2E35-99F2-175E-82B071F3A8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E7CAE84-108B-E4DB-22E0-1CFFAC041AF4}"/>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5" name="Footer Placeholder 4">
            <a:extLst>
              <a:ext uri="{FF2B5EF4-FFF2-40B4-BE49-F238E27FC236}">
                <a16:creationId xmlns:a16="http://schemas.microsoft.com/office/drawing/2014/main" id="{268AC9B5-BB72-184C-690F-A236DAD25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17884-F41E-6B01-34DF-DE7E7A53514C}"/>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21856297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68ECC-2C47-04BE-86CF-681D22462F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53F895-B48B-89F7-01EF-56D1B17632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D5088-E543-9FAF-6B90-C446EE50344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A5AA886-0C0B-B431-EF65-CAFE389F19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16BB82-5ECB-4C25-DBD0-B59A8D40924B}"/>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784010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7F12-82FA-1C23-1559-0AE82606AC4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BCFB2F1-007F-2186-D5FD-528F686EC905}"/>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AF0968-1E68-D9C9-C5A2-1E1227ACFDBD}"/>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5" name="Footer Placeholder 4">
            <a:extLst>
              <a:ext uri="{FF2B5EF4-FFF2-40B4-BE49-F238E27FC236}">
                <a16:creationId xmlns:a16="http://schemas.microsoft.com/office/drawing/2014/main" id="{0F7389B9-E915-81F5-4853-5D3F5E050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D51ED-8258-5F23-C66C-ECB875746617}"/>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4069499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522B-543F-2945-1AE3-79742DFB53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AFDB8E-5235-4FA0-8FC9-BA790C3DE720}"/>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565DCB-E6A5-3EF2-9C41-FC13E5411F65}"/>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06A649-F02A-43DB-6516-8DD410C5C5D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AC4E7D1-9857-46BA-4E37-8D5A0FA34B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9BF0B0-7B8B-62A6-C98E-C6305D0E746F}"/>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3730913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9348-FFCA-F6AF-BAA7-9CA5391A339D}"/>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A49EC9-DCA1-91BA-944F-227BC78F913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9327F9A-ADA2-A4BF-CF47-2BE017D8FFD5}"/>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B8E974-50A0-DED7-6B05-0F2F2C0B66F3}"/>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2166830-1994-856A-C43A-3814F29DC3C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318C89-9A90-CB22-B04E-DDF5D4D2BD15}"/>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CCBC1177-EC3E-63D8-3471-BC5F9A5F99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B81790-D140-A163-69E9-504E962C77DF}"/>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479718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CC6F-39E9-0540-9A1E-B55250479B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471610-CABF-722F-10C8-F9924E25394A}"/>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4" name="Footer Placeholder 3">
            <a:extLst>
              <a:ext uri="{FF2B5EF4-FFF2-40B4-BE49-F238E27FC236}">
                <a16:creationId xmlns:a16="http://schemas.microsoft.com/office/drawing/2014/main" id="{FF425011-D3BD-2E2D-C43A-165FC71919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DF7A4A-CE14-C9B9-2C9E-806F163FF473}"/>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51404371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505FB8-C140-EBDE-AE7E-39F72A13BCDC}"/>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3" name="Footer Placeholder 2">
            <a:extLst>
              <a:ext uri="{FF2B5EF4-FFF2-40B4-BE49-F238E27FC236}">
                <a16:creationId xmlns:a16="http://schemas.microsoft.com/office/drawing/2014/main" id="{F1CBE871-91C8-7E00-F9CA-8ED3F7C423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398E0-69DC-B237-541A-78A2B3DDDE07}"/>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3236181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FA44E-A3CD-002E-2445-6B71710A6F7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EC6B223-4F35-1564-98AD-5BC592C4056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8759EF-D2F1-9CFA-9EE2-D29E0B80FFD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86E37C0-EC5C-E60B-5800-1147A2821341}"/>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6" name="Footer Placeholder 5">
            <a:extLst>
              <a:ext uri="{FF2B5EF4-FFF2-40B4-BE49-F238E27FC236}">
                <a16:creationId xmlns:a16="http://schemas.microsoft.com/office/drawing/2014/main" id="{EF7C9912-F404-03AD-2A66-C316C65F19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BC5FEC-2177-47C4-EE37-75DE2E424B13}"/>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2955173358"/>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1F94A-8FE9-B582-B597-A119A8C166C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37F0441-0785-1875-9D91-B3028670F87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2BBFA4B-64AD-030A-4A2A-78E796D795D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BCA6EB5-574C-9F5E-FF49-E5495C709EBB}"/>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6" name="Footer Placeholder 5">
            <a:extLst>
              <a:ext uri="{FF2B5EF4-FFF2-40B4-BE49-F238E27FC236}">
                <a16:creationId xmlns:a16="http://schemas.microsoft.com/office/drawing/2014/main" id="{E2BB1852-39C1-6ED4-A7FE-2FDE60ED2F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BD81D3-DF49-BF0A-6A81-897E62DC3803}"/>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243220108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E189-AFC1-943A-A20E-A2A368DA54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DC564C-D72D-2715-BE4A-B78CAD9962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A8595-D45F-E973-D546-8A05F6D8F8B7}"/>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5" name="Footer Placeholder 4">
            <a:extLst>
              <a:ext uri="{FF2B5EF4-FFF2-40B4-BE49-F238E27FC236}">
                <a16:creationId xmlns:a16="http://schemas.microsoft.com/office/drawing/2014/main" id="{ACE3F788-01B1-EFA8-846D-FF8E46E699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644B00-E875-FB42-6526-3D60140B2DF8}"/>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80636908"/>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4A13FD-EA27-A1D1-15E8-8C3CB3441854}"/>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5A0A2D-1D7F-07D8-0184-18EBDBFBA043}"/>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38EEED-A579-7774-84AC-F170FA674FA7}"/>
              </a:ext>
            </a:extLst>
          </p:cNvPr>
          <p:cNvSpPr>
            <a:spLocks noGrp="1"/>
          </p:cNvSpPr>
          <p:nvPr>
            <p:ph type="dt" sz="half" idx="10"/>
          </p:nvPr>
        </p:nvSpPr>
        <p:spPr/>
        <p:txBody>
          <a:bodyPr/>
          <a:lstStyle/>
          <a:p>
            <a:fld id="{2C4121C3-4338-4292-AB11-DDC9BEC8E336}" type="datetimeFigureOut">
              <a:rPr lang="en-US" smtClean="0"/>
              <a:t>9/12/2026</a:t>
            </a:fld>
            <a:endParaRPr lang="en-US"/>
          </a:p>
        </p:txBody>
      </p:sp>
      <p:sp>
        <p:nvSpPr>
          <p:cNvPr id="5" name="Footer Placeholder 4">
            <a:extLst>
              <a:ext uri="{FF2B5EF4-FFF2-40B4-BE49-F238E27FC236}">
                <a16:creationId xmlns:a16="http://schemas.microsoft.com/office/drawing/2014/main" id="{DA79960F-F90B-6C86-BEF8-F881A9C351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FC27D-525C-5333-A1AF-8933545721CC}"/>
              </a:ext>
            </a:extLst>
          </p:cNvPr>
          <p:cNvSpPr>
            <a:spLocks noGrp="1"/>
          </p:cNvSpPr>
          <p:nvPr>
            <p:ph type="sldNum" sz="quarter"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357743018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308"/>
        <p:cNvGrpSpPr/>
        <p:nvPr/>
      </p:nvGrpSpPr>
      <p:grpSpPr>
        <a:xfrm>
          <a:off x="0" y="0"/>
          <a:ext cx="0" cy="0"/>
          <a:chOff x="0" y="0"/>
          <a:chExt cx="0" cy="0"/>
        </a:xfrm>
      </p:grpSpPr>
      <p:sp>
        <p:nvSpPr>
          <p:cNvPr id="309" name="Google Shape;309;p12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0" name="Google Shape;310;p12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342900" lvl="0" indent="-238125" algn="l">
              <a:lnSpc>
                <a:spcPct val="90000"/>
              </a:lnSpc>
              <a:spcBef>
                <a:spcPts val="800"/>
              </a:spcBef>
              <a:spcAft>
                <a:spcPts val="0"/>
              </a:spcAft>
              <a:buClr>
                <a:schemeClr val="dk1"/>
              </a:buClr>
              <a:buSzPts val="1400"/>
              <a:buChar char="•"/>
              <a:defRPr/>
            </a:lvl1pPr>
            <a:lvl2pPr marL="685800" lvl="1" indent="-238125" algn="l">
              <a:lnSpc>
                <a:spcPct val="90000"/>
              </a:lnSpc>
              <a:spcBef>
                <a:spcPts val="400"/>
              </a:spcBef>
              <a:spcAft>
                <a:spcPts val="0"/>
              </a:spcAft>
              <a:buClr>
                <a:schemeClr val="dk1"/>
              </a:buClr>
              <a:buSzPts val="1400"/>
              <a:buChar char="•"/>
              <a:defRPr/>
            </a:lvl2pPr>
            <a:lvl3pPr marL="1028700" lvl="2" indent="-238125" algn="l">
              <a:lnSpc>
                <a:spcPct val="90000"/>
              </a:lnSpc>
              <a:spcBef>
                <a:spcPts val="400"/>
              </a:spcBef>
              <a:spcAft>
                <a:spcPts val="0"/>
              </a:spcAft>
              <a:buClr>
                <a:schemeClr val="dk1"/>
              </a:buClr>
              <a:buSzPts val="1400"/>
              <a:buChar char="•"/>
              <a:defRPr/>
            </a:lvl3pPr>
            <a:lvl4pPr marL="1371600" lvl="3" indent="-238125" algn="l">
              <a:lnSpc>
                <a:spcPct val="90000"/>
              </a:lnSpc>
              <a:spcBef>
                <a:spcPts val="400"/>
              </a:spcBef>
              <a:spcAft>
                <a:spcPts val="0"/>
              </a:spcAft>
              <a:buClr>
                <a:schemeClr val="dk1"/>
              </a:buClr>
              <a:buSzPts val="1400"/>
              <a:buChar char="•"/>
              <a:defRPr/>
            </a:lvl4pPr>
            <a:lvl5pPr marL="1714500" lvl="4" indent="-238125" algn="l">
              <a:lnSpc>
                <a:spcPct val="90000"/>
              </a:lnSpc>
              <a:spcBef>
                <a:spcPts val="400"/>
              </a:spcBef>
              <a:spcAft>
                <a:spcPts val="0"/>
              </a:spcAft>
              <a:buClr>
                <a:schemeClr val="dk1"/>
              </a:buClr>
              <a:buSzPts val="1400"/>
              <a:buChar char="•"/>
              <a:defRPr/>
            </a:lvl5pPr>
            <a:lvl6pPr marL="2057400" lvl="5" indent="-238125" algn="l">
              <a:lnSpc>
                <a:spcPct val="90000"/>
              </a:lnSpc>
              <a:spcBef>
                <a:spcPts val="400"/>
              </a:spcBef>
              <a:spcAft>
                <a:spcPts val="0"/>
              </a:spcAft>
              <a:buClr>
                <a:schemeClr val="dk1"/>
              </a:buClr>
              <a:buSzPts val="1400"/>
              <a:buChar char="•"/>
              <a:defRPr/>
            </a:lvl6pPr>
            <a:lvl7pPr marL="2400300" lvl="6" indent="-238125" algn="l">
              <a:lnSpc>
                <a:spcPct val="90000"/>
              </a:lnSpc>
              <a:spcBef>
                <a:spcPts val="400"/>
              </a:spcBef>
              <a:spcAft>
                <a:spcPts val="0"/>
              </a:spcAft>
              <a:buClr>
                <a:schemeClr val="dk1"/>
              </a:buClr>
              <a:buSzPts val="1400"/>
              <a:buChar char="•"/>
              <a:defRPr/>
            </a:lvl7pPr>
            <a:lvl8pPr marL="2743200" lvl="7" indent="-238125" algn="l">
              <a:lnSpc>
                <a:spcPct val="90000"/>
              </a:lnSpc>
              <a:spcBef>
                <a:spcPts val="400"/>
              </a:spcBef>
              <a:spcAft>
                <a:spcPts val="0"/>
              </a:spcAft>
              <a:buClr>
                <a:schemeClr val="dk1"/>
              </a:buClr>
              <a:buSzPts val="1400"/>
              <a:buChar char="•"/>
              <a:defRPr/>
            </a:lvl8pPr>
            <a:lvl9pPr marL="3086100" lvl="8" indent="-238125" algn="l">
              <a:lnSpc>
                <a:spcPct val="90000"/>
              </a:lnSpc>
              <a:spcBef>
                <a:spcPts val="400"/>
              </a:spcBef>
              <a:spcAft>
                <a:spcPts val="0"/>
              </a:spcAft>
              <a:buClr>
                <a:schemeClr val="dk1"/>
              </a:buClr>
              <a:buSzPts val="1400"/>
              <a:buChar char="•"/>
              <a:defRPr/>
            </a:lvl9pPr>
          </a:lstStyle>
          <a:p>
            <a:endParaRPr/>
          </a:p>
        </p:txBody>
      </p:sp>
      <p:sp>
        <p:nvSpPr>
          <p:cNvPr id="311" name="Google Shape;311;p1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endParaRPr/>
          </a:p>
        </p:txBody>
      </p:sp>
      <p:sp>
        <p:nvSpPr>
          <p:cNvPr id="312" name="Google Shape;312;p1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endParaRPr/>
          </a:p>
        </p:txBody>
      </p:sp>
      <p:sp>
        <p:nvSpPr>
          <p:cNvPr id="313" name="Google Shape;313;p1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5225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www.rawpixel.com/search/desktop%20wallpaper%20design%20resource%20background%20downloadable"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14">
            <a:lum/>
            <a:extLst>
              <a:ext uri="{837473B0-CC2E-450A-ABE3-18F120FF3D39}">
                <a1611:picAttrSrcUrl xmlns:a1611="http://schemas.microsoft.com/office/drawing/2016/11/main" r:id="rId15"/>
              </a:ext>
            </a:extLst>
          </a:blip>
          <a:srcRect/>
          <a:stretch>
            <a:fillRect/>
          </a:stretch>
        </a:blipFill>
        <a:effectLst/>
      </p:bgPr>
    </p:bg>
    <p:spTree>
      <p:nvGrpSpPr>
        <p:cNvPr id="1" name="Shape 5"/>
        <p:cNvGrpSpPr/>
        <p:nvPr/>
      </p:nvGrpSpPr>
      <p:grpSpPr>
        <a:xfrm>
          <a:off x="0" y="0"/>
          <a:ext cx="0" cy="0"/>
          <a:chOff x="0" y="0"/>
          <a:chExt cx="0" cy="0"/>
        </a:xfrm>
      </p:grpSpPr>
      <p:sp>
        <p:nvSpPr>
          <p:cNvPr id="6" name="Google Shape;6;p154"/>
          <p:cNvSpPr txBox="1">
            <a:spLocks noGrp="1"/>
          </p:cNvSpPr>
          <p:nvPr>
            <p:ph type="title"/>
          </p:nvPr>
        </p:nvSpPr>
        <p:spPr>
          <a:xfrm>
            <a:off x="311700" y="445025"/>
            <a:ext cx="8520525" cy="572625"/>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7" name="Google Shape;7;p154"/>
          <p:cNvSpPr txBox="1">
            <a:spLocks noGrp="1"/>
          </p:cNvSpPr>
          <p:nvPr>
            <p:ph type="body" idx="1"/>
          </p:nvPr>
        </p:nvSpPr>
        <p:spPr>
          <a:xfrm>
            <a:off x="311700" y="1152475"/>
            <a:ext cx="8520525"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54"/>
          <p:cNvSpPr txBox="1">
            <a:spLocks noGrp="1"/>
          </p:cNvSpPr>
          <p:nvPr>
            <p:ph type="sldNum" idx="12"/>
          </p:nvPr>
        </p:nvSpPr>
        <p:spPr>
          <a:xfrm>
            <a:off x="8472458" y="4663217"/>
            <a:ext cx="548775" cy="393525"/>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CC8EEA-6C63-A984-D565-19FF2AC3C73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F0012E-AAF4-37BC-E67E-5C250F5F3B2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43DC2C-50D7-3765-CF78-93908B7EB2D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2C4121C3-4338-4292-AB11-DDC9BEC8E336}" type="datetimeFigureOut">
              <a:rPr lang="en-US" smtClean="0"/>
              <a:t>9/12/2026</a:t>
            </a:fld>
            <a:endParaRPr lang="en-US"/>
          </a:p>
        </p:txBody>
      </p:sp>
      <p:sp>
        <p:nvSpPr>
          <p:cNvPr id="5" name="Footer Placeholder 4">
            <a:extLst>
              <a:ext uri="{FF2B5EF4-FFF2-40B4-BE49-F238E27FC236}">
                <a16:creationId xmlns:a16="http://schemas.microsoft.com/office/drawing/2014/main" id="{5A166F00-73DF-CA26-AD70-7B5D724C4D2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70BAD1-5857-96B3-7DFE-AC37EE46B58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2139516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inyurl.com/yszyd9uz"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area21aa.org/general-service-conference-information/"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hyperlink" Target="https://www.rawpixel.com/search/desktop%20wallpaper%20design%20resource%20background%20downloadable"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area21aa.org/events/" TargetMode="External"/><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
          <p:cNvSpPr>
            <a:spLocks noGrp="1"/>
          </p:cNvSpPr>
          <p:nvPr>
            <p:ph type="title"/>
          </p:nvPr>
        </p:nvSpPr>
        <p:spPr>
          <a:xfrm>
            <a:off x="285750" y="144780"/>
            <a:ext cx="8572500" cy="890588"/>
          </a:xfrm>
          <a:prstGeom prst="roundRect">
            <a:avLst/>
          </a:prstGeom>
          <a:solidFill>
            <a:schemeClr val="bg1"/>
          </a:solidFill>
          <a:ln w="28575">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Arial"/>
              <a:buNone/>
            </a:pPr>
            <a:r>
              <a:rPr lang="en" sz="4000" dirty="0">
                <a:solidFill>
                  <a:srgbClr val="262626"/>
                </a:solidFill>
                <a:latin typeface="Calibri"/>
                <a:cs typeface="Calibri"/>
                <a:sym typeface="Calibri"/>
              </a:rPr>
              <a:t>ATTENTION</a:t>
            </a:r>
            <a:endParaRPr sz="4000" dirty="0">
              <a:solidFill>
                <a:srgbClr val="262626"/>
              </a:solidFill>
              <a:latin typeface="Calibri"/>
              <a:cs typeface="Calibri"/>
              <a:sym typeface="Calibri"/>
            </a:endParaRPr>
          </a:p>
        </p:txBody>
      </p:sp>
      <p:sp>
        <p:nvSpPr>
          <p:cNvPr id="200" name="Google Shape;200;p1"/>
          <p:cNvSpPr txBox="1">
            <a:spLocks noGrp="1"/>
          </p:cNvSpPr>
          <p:nvPr>
            <p:ph type="body" idx="1"/>
          </p:nvPr>
        </p:nvSpPr>
        <p:spPr>
          <a:xfrm>
            <a:off x="285750" y="1478740"/>
            <a:ext cx="8572500" cy="3090371"/>
          </a:xfrm>
          <a:prstGeom prst="rect">
            <a:avLst/>
          </a:prstGeom>
          <a:solidFill>
            <a:schemeClr val="bg1">
              <a:alpha val="93725"/>
            </a:schemeClr>
          </a:solidFill>
          <a:ln w="317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800"/>
              </a:spcBef>
              <a:spcAft>
                <a:spcPts val="0"/>
              </a:spcAft>
              <a:buClr>
                <a:srgbClr val="262626"/>
              </a:buClr>
              <a:buSzPts val="4100"/>
              <a:buNone/>
            </a:pPr>
            <a:r>
              <a:rPr lang="en" sz="4100" cap="none" dirty="0">
                <a:solidFill>
                  <a:srgbClr val="262626"/>
                </a:solidFill>
                <a:latin typeface="Calibri"/>
                <a:ea typeface="Calibri"/>
                <a:cs typeface="Calibri"/>
                <a:sym typeface="Calibri"/>
              </a:rPr>
              <a:t>THIS MEETING WILL BE RECORDED FOR THE PURPOSE OF FACILITATING ACCURATE MINUTE-TAKING</a:t>
            </a:r>
            <a:endParaRPr sz="4100"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
          <p:cNvSpPr>
            <a:spLocks noGrp="1"/>
          </p:cNvSpPr>
          <p:nvPr>
            <p:ph type="title"/>
          </p:nvPr>
        </p:nvSpPr>
        <p:spPr>
          <a:xfrm>
            <a:off x="285750" y="144780"/>
            <a:ext cx="8572500" cy="890588"/>
          </a:xfrm>
          <a:prstGeom prst="roundRect">
            <a:avLst/>
          </a:prstGeom>
          <a:solidFill>
            <a:schemeClr val="bg1"/>
          </a:solidFill>
          <a:ln w="28575">
            <a:solidFill>
              <a:schemeClr val="tx1"/>
            </a:solidFill>
          </a:ln>
        </p:spPr>
        <p:txBody>
          <a:bodyPr spcFirstLastPara="1" wrap="square" lIns="68575" tIns="34275" rIns="68575" bIns="34275" anchor="ctr" anchorCtr="0">
            <a:normAutofit/>
          </a:bodyPr>
          <a:lstStyle/>
          <a:p>
            <a:pPr algn="ctr">
              <a:buSzPts val="2700"/>
            </a:pPr>
            <a:r>
              <a:rPr lang="en" sz="4100" dirty="0">
                <a:solidFill>
                  <a:srgbClr val="262626"/>
                </a:solidFill>
                <a:latin typeface="Calibri"/>
                <a:cs typeface="Calibri"/>
                <a:sym typeface="Calibri"/>
              </a:rPr>
              <a:t>VIRTUAL ASSEMBLY FLYER TABLE:</a:t>
            </a:r>
            <a:endParaRPr sz="4100" dirty="0">
              <a:solidFill>
                <a:srgbClr val="262626"/>
              </a:solidFill>
              <a:latin typeface="Calibri"/>
              <a:cs typeface="Calibri"/>
              <a:sym typeface="Calibri"/>
            </a:endParaRPr>
          </a:p>
        </p:txBody>
      </p:sp>
      <p:sp>
        <p:nvSpPr>
          <p:cNvPr id="206" name="Google Shape;206;p2"/>
          <p:cNvSpPr txBox="1">
            <a:spLocks noGrp="1"/>
          </p:cNvSpPr>
          <p:nvPr>
            <p:ph type="body" idx="1"/>
          </p:nvPr>
        </p:nvSpPr>
        <p:spPr>
          <a:xfrm>
            <a:off x="4404851" y="1216819"/>
            <a:ext cx="4451755" cy="3500882"/>
          </a:xfrm>
          <a:prstGeom prst="rect">
            <a:avLst/>
          </a:prstGeom>
          <a:solidFill>
            <a:schemeClr val="bg1">
              <a:alpha val="93725"/>
            </a:schemeClr>
          </a:solidFill>
          <a:ln w="317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rgbClr val="262626"/>
              </a:buClr>
              <a:buSzPts val="4100"/>
              <a:buNone/>
            </a:pPr>
            <a:r>
              <a:rPr lang="en" sz="2800" dirty="0">
                <a:solidFill>
                  <a:srgbClr val="262626"/>
                </a:solidFill>
                <a:latin typeface="Calibri"/>
                <a:cs typeface="Calibri"/>
                <a:sym typeface="Calibri"/>
              </a:rPr>
              <a:t>Download event flyers, agenda, minutes, financials etc.</a:t>
            </a:r>
            <a:endParaRPr sz="2800" dirty="0">
              <a:solidFill>
                <a:srgbClr val="262626"/>
              </a:solidFill>
              <a:latin typeface="Calibri"/>
              <a:cs typeface="Calibri"/>
              <a:sym typeface="Calibri"/>
            </a:endParaRPr>
          </a:p>
          <a:p>
            <a:pPr marL="0" indent="0" algn="ctr">
              <a:spcBef>
                <a:spcPts val="800"/>
              </a:spcBef>
              <a:buClr>
                <a:srgbClr val="262626"/>
              </a:buClr>
              <a:buSzPts val="4100"/>
              <a:buNone/>
            </a:pPr>
            <a:r>
              <a:rPr lang="en" sz="2800" dirty="0">
                <a:solidFill>
                  <a:srgbClr val="262626"/>
                </a:solidFill>
                <a:latin typeface="Calibri"/>
                <a:cs typeface="Calibri"/>
                <a:sym typeface="Calibri"/>
              </a:rPr>
              <a:t>OR to copy this link to open in a web browser:</a:t>
            </a:r>
            <a:endParaRPr sz="2800" dirty="0">
              <a:solidFill>
                <a:srgbClr val="262626"/>
              </a:solidFill>
              <a:latin typeface="Calibri"/>
              <a:cs typeface="Calibri"/>
              <a:sym typeface="Calibri"/>
            </a:endParaRPr>
          </a:p>
          <a:p>
            <a:pPr marL="0" indent="0" algn="ctr">
              <a:spcBef>
                <a:spcPts val="800"/>
              </a:spcBef>
              <a:buClr>
                <a:srgbClr val="262626"/>
              </a:buClr>
              <a:buSzPts val="4100"/>
              <a:buNone/>
            </a:pPr>
            <a:r>
              <a:rPr lang="en-US" sz="2800" dirty="0">
                <a:solidFill>
                  <a:srgbClr val="262626"/>
                </a:solidFill>
                <a:latin typeface="Calibri"/>
                <a:cs typeface="Calibri"/>
                <a:sym typeface="Calibri"/>
                <a:hlinkClick r:id="rId3"/>
              </a:rPr>
              <a:t>https://tinyurl.com/yszyd9uz</a:t>
            </a:r>
            <a:r>
              <a:rPr lang="en-US" sz="2800" dirty="0">
                <a:solidFill>
                  <a:srgbClr val="262626"/>
                </a:solidFill>
                <a:latin typeface="Calibri"/>
                <a:cs typeface="Calibri"/>
                <a:sym typeface="Calibri"/>
              </a:rPr>
              <a:t> </a:t>
            </a:r>
            <a:endParaRPr sz="2800" dirty="0">
              <a:solidFill>
                <a:srgbClr val="262626"/>
              </a:solidFill>
              <a:latin typeface="Calibri"/>
              <a:cs typeface="Calibri"/>
              <a:sym typeface="Calibri"/>
            </a:endParaRPr>
          </a:p>
        </p:txBody>
      </p:sp>
      <p:sp>
        <p:nvSpPr>
          <p:cNvPr id="4" name="Speech Bubble: Rectangle with Corners Rounded 3">
            <a:extLst>
              <a:ext uri="{FF2B5EF4-FFF2-40B4-BE49-F238E27FC236}">
                <a16:creationId xmlns:a16="http://schemas.microsoft.com/office/drawing/2014/main" id="{6216410D-FB9C-8721-C7B2-4F1922553A95}"/>
              </a:ext>
            </a:extLst>
          </p:cNvPr>
          <p:cNvSpPr/>
          <p:nvPr/>
        </p:nvSpPr>
        <p:spPr>
          <a:xfrm>
            <a:off x="285750" y="1216819"/>
            <a:ext cx="2763134" cy="538396"/>
          </a:xfrm>
          <a:prstGeom prst="wedgeRoundRectCallout">
            <a:avLst>
              <a:gd name="adj1" fmla="val -20481"/>
              <a:gd name="adj2" fmla="val 76954"/>
              <a:gd name="adj3" fmla="val 16667"/>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SCAN ME</a:t>
            </a:r>
          </a:p>
        </p:txBody>
      </p:sp>
      <p:pic>
        <p:nvPicPr>
          <p:cNvPr id="6" name="Picture 5">
            <a:extLst>
              <a:ext uri="{FF2B5EF4-FFF2-40B4-BE49-F238E27FC236}">
                <a16:creationId xmlns:a16="http://schemas.microsoft.com/office/drawing/2014/main" id="{1BD665EC-2828-2070-B126-9DD7FCA499AB}"/>
              </a:ext>
            </a:extLst>
          </p:cNvPr>
          <p:cNvPicPr>
            <a:picLocks noChangeAspect="1"/>
          </p:cNvPicPr>
          <p:nvPr/>
        </p:nvPicPr>
        <p:blipFill>
          <a:blip r:embed="rId4"/>
          <a:stretch>
            <a:fillRect/>
          </a:stretch>
        </p:blipFill>
        <p:spPr>
          <a:xfrm>
            <a:off x="287394" y="1956213"/>
            <a:ext cx="2761490" cy="276148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09EF727D-8FA7-14E0-6C0A-9F2EEA320B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7CB705-FB53-06E7-F582-E4C555AB6F4A}"/>
              </a:ext>
            </a:extLst>
          </p:cNvPr>
          <p:cNvPicPr>
            <a:picLocks noChangeAspect="1"/>
          </p:cNvPicPr>
          <p:nvPr/>
        </p:nvPicPr>
        <p:blipFill>
          <a:blip r:embed="rId3"/>
          <a:srcRect l="5164" t="5822" r="4668" b="4045"/>
          <a:stretch>
            <a:fillRect/>
          </a:stretch>
        </p:blipFill>
        <p:spPr>
          <a:xfrm>
            <a:off x="285749" y="1954566"/>
            <a:ext cx="2763134" cy="2762027"/>
          </a:xfrm>
          <a:prstGeom prst="rect">
            <a:avLst/>
          </a:prstGeom>
        </p:spPr>
      </p:pic>
      <p:sp>
        <p:nvSpPr>
          <p:cNvPr id="205" name="Google Shape;205;p2">
            <a:extLst>
              <a:ext uri="{FF2B5EF4-FFF2-40B4-BE49-F238E27FC236}">
                <a16:creationId xmlns:a16="http://schemas.microsoft.com/office/drawing/2014/main" id="{402FE1C9-69CC-2F55-2CE6-CEA8DB589DFC}"/>
              </a:ext>
            </a:extLst>
          </p:cNvPr>
          <p:cNvSpPr>
            <a:spLocks noGrp="1"/>
          </p:cNvSpPr>
          <p:nvPr>
            <p:ph type="title"/>
          </p:nvPr>
        </p:nvSpPr>
        <p:spPr>
          <a:xfrm>
            <a:off x="285750" y="144780"/>
            <a:ext cx="8572500" cy="890588"/>
          </a:xfrm>
          <a:prstGeom prst="roundRect">
            <a:avLst/>
          </a:prstGeom>
          <a:solidFill>
            <a:schemeClr val="bg1"/>
          </a:solidFill>
          <a:ln w="28575">
            <a:solidFill>
              <a:schemeClr val="tx1"/>
            </a:solidFill>
          </a:ln>
        </p:spPr>
        <p:txBody>
          <a:bodyPr spcFirstLastPara="1" wrap="square" lIns="68575" tIns="34275" rIns="68575" bIns="34275" anchor="ctr" anchorCtr="0">
            <a:normAutofit/>
          </a:bodyPr>
          <a:lstStyle/>
          <a:p>
            <a:pPr algn="ctr">
              <a:buSzPts val="2700"/>
            </a:pPr>
            <a:r>
              <a:rPr lang="en" sz="4100" dirty="0">
                <a:solidFill>
                  <a:srgbClr val="262626"/>
                </a:solidFill>
                <a:latin typeface="Calibri"/>
                <a:cs typeface="Calibri"/>
                <a:sym typeface="Calibri"/>
              </a:rPr>
              <a:t>GENERAL SERVICE CONFERENCE INFO:</a:t>
            </a:r>
            <a:endParaRPr sz="4100" dirty="0">
              <a:solidFill>
                <a:srgbClr val="262626"/>
              </a:solidFill>
              <a:latin typeface="Calibri"/>
              <a:cs typeface="Calibri"/>
              <a:sym typeface="Calibri"/>
            </a:endParaRPr>
          </a:p>
        </p:txBody>
      </p:sp>
      <p:sp>
        <p:nvSpPr>
          <p:cNvPr id="206" name="Google Shape;206;p2">
            <a:extLst>
              <a:ext uri="{FF2B5EF4-FFF2-40B4-BE49-F238E27FC236}">
                <a16:creationId xmlns:a16="http://schemas.microsoft.com/office/drawing/2014/main" id="{9F80F164-60B5-13AD-406E-E0492B0A98D6}"/>
              </a:ext>
            </a:extLst>
          </p:cNvPr>
          <p:cNvSpPr txBox="1">
            <a:spLocks noGrp="1"/>
          </p:cNvSpPr>
          <p:nvPr>
            <p:ph type="body" idx="1"/>
          </p:nvPr>
        </p:nvSpPr>
        <p:spPr>
          <a:xfrm>
            <a:off x="3810001" y="1220300"/>
            <a:ext cx="5048250" cy="3500882"/>
          </a:xfrm>
          <a:prstGeom prst="rect">
            <a:avLst/>
          </a:prstGeom>
          <a:solidFill>
            <a:schemeClr val="bg1">
              <a:alpha val="93725"/>
            </a:schemeClr>
          </a:solidFill>
          <a:ln w="317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rgbClr val="262626"/>
              </a:buClr>
              <a:buSzPts val="4100"/>
              <a:buNone/>
            </a:pPr>
            <a:r>
              <a:rPr lang="en" sz="2800" dirty="0">
                <a:solidFill>
                  <a:srgbClr val="262626"/>
                </a:solidFill>
                <a:latin typeface="Calibri"/>
                <a:cs typeface="Calibri"/>
                <a:sym typeface="Calibri"/>
              </a:rPr>
              <a:t>Download or </a:t>
            </a:r>
            <a:r>
              <a:rPr lang="en-US" sz="2800" dirty="0">
                <a:solidFill>
                  <a:srgbClr val="262626"/>
                </a:solidFill>
                <a:latin typeface="Calibri"/>
                <a:cs typeface="Calibri"/>
                <a:sym typeface="Calibri"/>
              </a:rPr>
              <a:t>View</a:t>
            </a:r>
            <a:r>
              <a:rPr lang="en" sz="2800" dirty="0">
                <a:solidFill>
                  <a:srgbClr val="262626"/>
                </a:solidFill>
                <a:latin typeface="Calibri"/>
                <a:cs typeface="Calibri"/>
                <a:sym typeface="Calibri"/>
              </a:rPr>
              <a:t> past and present GSC information</a:t>
            </a:r>
            <a:endParaRPr sz="2800" dirty="0">
              <a:solidFill>
                <a:srgbClr val="262626"/>
              </a:solidFill>
              <a:latin typeface="Calibri"/>
              <a:cs typeface="Calibri"/>
              <a:sym typeface="Calibri"/>
            </a:endParaRPr>
          </a:p>
          <a:p>
            <a:pPr marL="0" indent="0" algn="ctr">
              <a:spcBef>
                <a:spcPts val="800"/>
              </a:spcBef>
              <a:buClr>
                <a:srgbClr val="262626"/>
              </a:buClr>
              <a:buSzPts val="4100"/>
              <a:buNone/>
            </a:pPr>
            <a:r>
              <a:rPr lang="en" sz="2800" dirty="0">
                <a:solidFill>
                  <a:srgbClr val="262626"/>
                </a:solidFill>
                <a:latin typeface="Calibri"/>
                <a:cs typeface="Calibri"/>
                <a:sym typeface="Calibri"/>
              </a:rPr>
              <a:t>OR to copy this link to open in a web browser:</a:t>
            </a:r>
          </a:p>
          <a:p>
            <a:pPr marL="0" indent="0" algn="ctr">
              <a:spcBef>
                <a:spcPts val="800"/>
              </a:spcBef>
              <a:buClr>
                <a:srgbClr val="262626"/>
              </a:buClr>
              <a:buSzPts val="4100"/>
              <a:buNone/>
            </a:pPr>
            <a:r>
              <a:rPr lang="en-US" sz="2800" dirty="0">
                <a:solidFill>
                  <a:srgbClr val="262626"/>
                </a:solidFill>
                <a:latin typeface="Calibri"/>
                <a:cs typeface="Calibri"/>
                <a:sym typeface="Calibri"/>
                <a:hlinkClick r:id="rId4"/>
              </a:rPr>
              <a:t>https://area21aa.org/general-service-conference-information/</a:t>
            </a:r>
            <a:r>
              <a:rPr lang="en-US" sz="2800" dirty="0">
                <a:solidFill>
                  <a:srgbClr val="262626"/>
                </a:solidFill>
                <a:latin typeface="Calibri"/>
                <a:cs typeface="Calibri"/>
                <a:sym typeface="Calibri"/>
              </a:rPr>
              <a:t>	</a:t>
            </a:r>
          </a:p>
          <a:p>
            <a:pPr marL="0" indent="0" algn="ctr">
              <a:spcBef>
                <a:spcPts val="800"/>
              </a:spcBef>
              <a:buClr>
                <a:srgbClr val="262626"/>
              </a:buClr>
              <a:buSzPts val="4100"/>
              <a:buNone/>
            </a:pPr>
            <a:r>
              <a:rPr lang="en-US" sz="2800" dirty="0">
                <a:solidFill>
                  <a:srgbClr val="262626"/>
                </a:solidFill>
                <a:latin typeface="Calibri"/>
                <a:cs typeface="Calibri"/>
                <a:sym typeface="Calibri"/>
              </a:rPr>
              <a:t>PW: Area21_GSC_041951</a:t>
            </a:r>
            <a:endParaRPr sz="2800" dirty="0">
              <a:solidFill>
                <a:srgbClr val="262626"/>
              </a:solidFill>
              <a:latin typeface="Calibri"/>
              <a:cs typeface="Calibri"/>
              <a:sym typeface="Calibri"/>
            </a:endParaRPr>
          </a:p>
        </p:txBody>
      </p:sp>
      <p:sp>
        <p:nvSpPr>
          <p:cNvPr id="12" name="Speech Bubble: Rectangle with Corners Rounded 11">
            <a:extLst>
              <a:ext uri="{FF2B5EF4-FFF2-40B4-BE49-F238E27FC236}">
                <a16:creationId xmlns:a16="http://schemas.microsoft.com/office/drawing/2014/main" id="{FA525AF3-4456-5DC4-FEBD-CA499AE88332}"/>
              </a:ext>
            </a:extLst>
          </p:cNvPr>
          <p:cNvSpPr/>
          <p:nvPr/>
        </p:nvSpPr>
        <p:spPr>
          <a:xfrm>
            <a:off x="285750" y="1216819"/>
            <a:ext cx="2763134" cy="538396"/>
          </a:xfrm>
          <a:prstGeom prst="wedgeRoundRectCallout">
            <a:avLst>
              <a:gd name="adj1" fmla="val -20481"/>
              <a:gd name="adj2" fmla="val 76954"/>
              <a:gd name="adj3" fmla="val 16667"/>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SCAN ME</a:t>
            </a:r>
          </a:p>
        </p:txBody>
      </p:sp>
    </p:spTree>
    <p:extLst>
      <p:ext uri="{BB962C8B-B14F-4D97-AF65-F5344CB8AC3E}">
        <p14:creationId xmlns:p14="http://schemas.microsoft.com/office/powerpoint/2010/main" val="463723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
          <p:cNvSpPr>
            <a:spLocks noGrp="1"/>
          </p:cNvSpPr>
          <p:nvPr>
            <p:ph type="title"/>
          </p:nvPr>
        </p:nvSpPr>
        <p:spPr>
          <a:xfrm>
            <a:off x="285750" y="128441"/>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solidFill>
                  <a:srgbClr val="262626"/>
                </a:solidFill>
                <a:latin typeface="Calibri"/>
                <a:cs typeface="Calibri"/>
                <a:sym typeface="Calibri"/>
              </a:rPr>
              <a:t>ONSITE ATTENDEES</a:t>
            </a:r>
            <a:endParaRPr sz="4400" dirty="0">
              <a:solidFill>
                <a:srgbClr val="262626"/>
              </a:solidFill>
              <a:latin typeface="Calibri"/>
              <a:cs typeface="Calibri"/>
              <a:sym typeface="Calibri"/>
            </a:endParaRPr>
          </a:p>
        </p:txBody>
      </p:sp>
      <p:sp>
        <p:nvSpPr>
          <p:cNvPr id="213" name="Google Shape;213;p3"/>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l" rtl="0">
              <a:lnSpc>
                <a:spcPct val="90000"/>
              </a:lnSpc>
              <a:spcBef>
                <a:spcPts val="800"/>
              </a:spcBef>
              <a:spcAft>
                <a:spcPts val="0"/>
              </a:spcAft>
              <a:buClr>
                <a:schemeClr val="dk1"/>
              </a:buClr>
              <a:buSzPts val="1800"/>
              <a:buNone/>
            </a:pPr>
            <a:r>
              <a:rPr lang="en" sz="2000" dirty="0">
                <a:solidFill>
                  <a:schemeClr val="dk1"/>
                </a:solidFill>
                <a:latin typeface="Calibri"/>
                <a:ea typeface="Calibri"/>
                <a:cs typeface="Calibri"/>
                <a:sym typeface="Calibri"/>
              </a:rPr>
              <a:t>Please mute your phone so that your personal calls, texts or notifications do not disrupt the assembly.</a:t>
            </a:r>
            <a:endParaRPr sz="2000" dirty="0">
              <a:latin typeface="Calibri"/>
              <a:ea typeface="Calibri"/>
              <a:cs typeface="Calibri"/>
              <a:sym typeface="Calibri"/>
            </a:endParaRPr>
          </a:p>
          <a:p>
            <a:pPr marL="0" lvl="0" indent="0" algn="l" rtl="0">
              <a:lnSpc>
                <a:spcPct val="90000"/>
              </a:lnSpc>
              <a:spcBef>
                <a:spcPts val="800"/>
              </a:spcBef>
              <a:spcAft>
                <a:spcPts val="0"/>
              </a:spcAft>
              <a:buClr>
                <a:schemeClr val="dk1"/>
              </a:buClr>
              <a:buSzPts val="1800"/>
              <a:buNone/>
            </a:pPr>
            <a:r>
              <a:rPr lang="en" sz="2000" dirty="0">
                <a:solidFill>
                  <a:schemeClr val="dk1"/>
                </a:solidFill>
                <a:latin typeface="Calibri"/>
                <a:ea typeface="Calibri"/>
                <a:cs typeface="Calibri"/>
                <a:sym typeface="Calibri"/>
              </a:rPr>
              <a:t>Please come to the mic to share with the assembly. Do not speak from your seat; your voice will not be picked up by the microphone and you can’t be heard by the others at the assembly, neither on site nor virtual. </a:t>
            </a:r>
            <a:endParaRPr sz="2000" dirty="0">
              <a:latin typeface="Calibri"/>
              <a:ea typeface="Calibri"/>
              <a:cs typeface="Calibri"/>
              <a:sym typeface="Calibri"/>
            </a:endParaRPr>
          </a:p>
          <a:p>
            <a:pPr marL="0" lvl="0" indent="0" algn="l" rtl="0">
              <a:lnSpc>
                <a:spcPct val="90000"/>
              </a:lnSpc>
              <a:spcBef>
                <a:spcPts val="800"/>
              </a:spcBef>
              <a:spcAft>
                <a:spcPts val="0"/>
              </a:spcAft>
              <a:buClr>
                <a:schemeClr val="dk1"/>
              </a:buClr>
              <a:buSzPts val="1800"/>
              <a:buNone/>
            </a:pPr>
            <a:r>
              <a:rPr lang="en" sz="2000" dirty="0">
                <a:solidFill>
                  <a:schemeClr val="dk1"/>
                </a:solidFill>
                <a:latin typeface="Calibri"/>
                <a:ea typeface="Calibri"/>
                <a:cs typeface="Calibri"/>
                <a:sym typeface="Calibri"/>
              </a:rPr>
              <a:t>To turn on the mic, firmly push the button at the bottom. Please Leave Mic on.</a:t>
            </a:r>
            <a:endParaRPr sz="2000" dirty="0">
              <a:latin typeface="Calibri"/>
              <a:ea typeface="Calibri"/>
              <a:cs typeface="Calibri"/>
              <a:sym typeface="Calibri"/>
            </a:endParaRPr>
          </a:p>
          <a:p>
            <a:pPr marL="0" lvl="0" indent="0" algn="l" rtl="0">
              <a:lnSpc>
                <a:spcPct val="90000"/>
              </a:lnSpc>
              <a:spcBef>
                <a:spcPts val="800"/>
              </a:spcBef>
              <a:spcAft>
                <a:spcPts val="0"/>
              </a:spcAft>
              <a:buClr>
                <a:schemeClr val="dk1"/>
              </a:buClr>
              <a:buSzPts val="1800"/>
              <a:buNone/>
            </a:pPr>
            <a:r>
              <a:rPr lang="en" sz="2000" dirty="0">
                <a:solidFill>
                  <a:schemeClr val="dk1"/>
                </a:solidFill>
                <a:latin typeface="Calibri"/>
                <a:ea typeface="Calibri"/>
                <a:cs typeface="Calibri"/>
                <a:sym typeface="Calibri"/>
              </a:rPr>
              <a:t>Keep in mind that that the mic can pick up ambient noise from the rest of the room. That can be distracting to virtual attendees. If you want to visit with a friend during the assembly, please move out into the vestibule.</a:t>
            </a:r>
            <a:endParaRPr sz="2000" dirty="0">
              <a:latin typeface="Calibri"/>
              <a:ea typeface="Calibri"/>
              <a:cs typeface="Calibri"/>
              <a:sym typeface="Calibri"/>
            </a:endParaRPr>
          </a:p>
          <a:p>
            <a:pPr marL="0" lvl="0" indent="0" algn="l" rtl="0">
              <a:lnSpc>
                <a:spcPct val="90000"/>
              </a:lnSpc>
              <a:spcBef>
                <a:spcPts val="800"/>
              </a:spcBef>
              <a:spcAft>
                <a:spcPts val="0"/>
              </a:spcAft>
              <a:buClr>
                <a:schemeClr val="dk1"/>
              </a:buClr>
              <a:buSzPts val="1800"/>
              <a:buNone/>
            </a:pPr>
            <a:r>
              <a:rPr lang="en" sz="2000" dirty="0">
                <a:solidFill>
                  <a:schemeClr val="dk1"/>
                </a:solidFill>
                <a:latin typeface="Calibri"/>
                <a:ea typeface="Calibri"/>
                <a:cs typeface="Calibri"/>
                <a:sym typeface="Calibri"/>
              </a:rPr>
              <a:t>If, when you come to the mic to speak you don’t want to be on camera, tell the camera operator. He can turn it off the so your image isn’t shared on Zoom.</a:t>
            </a:r>
            <a:endParaRPr sz="2000" dirty="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49ECAA01-27FC-C528-0E17-9E692DB753A5}"/>
            </a:ext>
          </a:extLst>
        </p:cNvPr>
        <p:cNvGrpSpPr/>
        <p:nvPr/>
      </p:nvGrpSpPr>
      <p:grpSpPr>
        <a:xfrm>
          <a:off x="0" y="0"/>
          <a:ext cx="0" cy="0"/>
          <a:chOff x="0" y="0"/>
          <a:chExt cx="0" cy="0"/>
        </a:xfrm>
      </p:grpSpPr>
      <p:sp>
        <p:nvSpPr>
          <p:cNvPr id="212" name="Google Shape;212;p3">
            <a:extLst>
              <a:ext uri="{FF2B5EF4-FFF2-40B4-BE49-F238E27FC236}">
                <a16:creationId xmlns:a16="http://schemas.microsoft.com/office/drawing/2014/main" id="{8FDCD556-DCA4-D0EA-A16C-9F4B2DB65114}"/>
              </a:ext>
            </a:extLst>
          </p:cNvPr>
          <p:cNvSpPr>
            <a:spLocks noGrp="1"/>
          </p:cNvSpPr>
          <p:nvPr>
            <p:ph type="title"/>
          </p:nvPr>
        </p:nvSpPr>
        <p:spPr>
          <a:xfrm>
            <a:off x="285750" y="128441"/>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ZOOM</a:t>
            </a:r>
            <a:r>
              <a:rPr lang="en" sz="4400" b="1" dirty="0">
                <a:latin typeface="Calibri"/>
                <a:ea typeface="Calibri"/>
                <a:cs typeface="Calibri"/>
                <a:sym typeface="Calibri"/>
              </a:rPr>
              <a:t> </a:t>
            </a:r>
            <a:r>
              <a:rPr lang="en" sz="4400" dirty="0">
                <a:latin typeface="Calibri"/>
                <a:ea typeface="Calibri"/>
                <a:cs typeface="Calibri"/>
                <a:sym typeface="Calibri"/>
              </a:rPr>
              <a:t>ATTENDEES</a:t>
            </a:r>
            <a:endParaRPr sz="4100" dirty="0">
              <a:solidFill>
                <a:srgbClr val="262626"/>
              </a:solidFill>
              <a:latin typeface="Calibri"/>
              <a:cs typeface="Calibri"/>
              <a:sym typeface="Calibri"/>
            </a:endParaRPr>
          </a:p>
        </p:txBody>
      </p:sp>
      <p:sp>
        <p:nvSpPr>
          <p:cNvPr id="213" name="Google Shape;213;p3">
            <a:extLst>
              <a:ext uri="{FF2B5EF4-FFF2-40B4-BE49-F238E27FC236}">
                <a16:creationId xmlns:a16="http://schemas.microsoft.com/office/drawing/2014/main" id="{3A37F03C-4A57-BE51-E4A3-4C3F3EA4D6B9}"/>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spcBef>
                <a:spcPts val="800"/>
              </a:spcBef>
              <a:buClr>
                <a:schemeClr val="dk1"/>
              </a:buClr>
              <a:buSzPts val="1800"/>
              <a:buNone/>
            </a:pPr>
            <a:r>
              <a:rPr lang="en-US" dirty="0">
                <a:solidFill>
                  <a:schemeClr val="dk1"/>
                </a:solidFill>
                <a:latin typeface="Calibri"/>
                <a:ea typeface="Calibri"/>
                <a:cs typeface="Calibri"/>
                <a:sym typeface="Calibri"/>
              </a:rPr>
              <a:t>You have joined the assembly BUT the mics are off, so you can’t hear anything yet. </a:t>
            </a:r>
            <a:endParaRPr lang="en-US" dirty="0">
              <a:solidFill>
                <a:srgbClr val="000000"/>
              </a:solidFill>
              <a:latin typeface="Calibri"/>
              <a:ea typeface="Calibri"/>
              <a:cs typeface="Calibri"/>
              <a:sym typeface="Calibri"/>
            </a:endParaRP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Please leave your mics off; your mic can pick up ambient noise from where you are and broadcast it to everyone else (on Zoom and on site). So. please keep your mic off, until your raise your hand to be recognized by the Chair to speak. </a:t>
            </a:r>
            <a:endParaRPr lang="en-US" dirty="0">
              <a:solidFill>
                <a:srgbClr val="000000"/>
              </a:solidFill>
              <a:latin typeface="Calibri"/>
              <a:ea typeface="Calibri"/>
              <a:cs typeface="Calibri"/>
              <a:sym typeface="Calibri"/>
            </a:endParaRP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Please rename yourself in Zoom by First Name, Last Initial Service Position District No. That way other participants can put a name to a face. </a:t>
            </a:r>
            <a:endParaRPr lang="en-US" sz="1100" dirty="0">
              <a:solidFill>
                <a:srgbClr val="000000"/>
              </a:solidFill>
            </a:endParaRP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If you are eligible to vote, add a * before your name to be more easily recognized by the chair.</a:t>
            </a:r>
            <a:endParaRPr lang="en-US" dirty="0">
              <a:solidFill>
                <a:srgbClr val="000000"/>
              </a:solidFill>
              <a:latin typeface="Calibri"/>
              <a:ea typeface="Calibri"/>
              <a:cs typeface="Calibri"/>
              <a:sym typeface="Calibri"/>
            </a:endParaRP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To rename yourself, cursor up to the right corner of your image on Zoom, left click the three dots [...] and click on Rename and enter your info and click on Change.</a:t>
            </a:r>
            <a:endParaRPr lang="en-US" dirty="0">
              <a:solidFill>
                <a:srgbClr val="000000"/>
              </a:solidFill>
              <a:latin typeface="Calibri"/>
              <a:ea typeface="Calibri"/>
              <a:cs typeface="Calibri"/>
              <a:sym typeface="Calibri"/>
            </a:endParaRP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Remember, if you leave Zoom and rejoin the assembly, you will have to rename yourself again.</a:t>
            </a:r>
            <a:endParaRPr lang="en-US"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878563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extLst>
              <a:ext uri="{837473B0-CC2E-450A-ABE3-18F120FF3D39}">
                <a1611:picAttrSrcUrl xmlns:a1611="http://schemas.microsoft.com/office/drawing/2016/11/main" r:id="rId5"/>
              </a:ext>
            </a:extLst>
          </a:blip>
          <a:srcRect/>
          <a:stretch>
            <a:fillRect/>
          </a:stretch>
        </a:blipFill>
        <a:effectLst/>
      </p:bgPr>
    </p:bg>
    <p:spTree>
      <p:nvGrpSpPr>
        <p:cNvPr id="1" name="Shape 223"/>
        <p:cNvGrpSpPr/>
        <p:nvPr/>
      </p:nvGrpSpPr>
      <p:grpSpPr>
        <a:xfrm>
          <a:off x="0" y="0"/>
          <a:ext cx="0" cy="0"/>
          <a:chOff x="0" y="0"/>
          <a:chExt cx="0" cy="0"/>
        </a:xfrm>
      </p:grpSpPr>
      <p:sp>
        <p:nvSpPr>
          <p:cNvPr id="225" name="Google Shape;225;p5"/>
          <p:cNvSpPr txBox="1"/>
          <p:nvPr/>
        </p:nvSpPr>
        <p:spPr>
          <a:xfrm>
            <a:off x="285750" y="1141459"/>
            <a:ext cx="8572500" cy="38736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0" indent="0">
              <a:lnSpc>
                <a:spcPct val="90000"/>
              </a:lnSpc>
              <a:spcBef>
                <a:spcPts val="800"/>
              </a:spcBef>
              <a:buClr>
                <a:schemeClr val="dk1"/>
              </a:buClr>
              <a:buSzPts val="1800"/>
              <a:buNone/>
              <a:defRPr sz="1800" b="1">
                <a:solidFill>
                  <a:schemeClr val="dk1"/>
                </a:solidFill>
                <a:latin typeface="Calibri"/>
                <a:ea typeface="Calibri"/>
                <a:cs typeface="Calibri"/>
              </a:defRPr>
            </a:lvl1pPr>
            <a:lvl2pPr marL="914400" indent="-298450">
              <a:lnSpc>
                <a:spcPct val="90000"/>
              </a:lnSpc>
              <a:spcBef>
                <a:spcPts val="300"/>
              </a:spcBef>
              <a:buClr>
                <a:schemeClr val="dk2"/>
              </a:buClr>
              <a:buSzPts val="1100"/>
              <a:buChar char="▪"/>
              <a:defRPr>
                <a:solidFill>
                  <a:schemeClr val="dk2"/>
                </a:solidFill>
              </a:defRPr>
            </a:lvl2pPr>
            <a:lvl3pPr marL="1371600" indent="-298450">
              <a:lnSpc>
                <a:spcPct val="90000"/>
              </a:lnSpc>
              <a:spcBef>
                <a:spcPts val="300"/>
              </a:spcBef>
              <a:buClr>
                <a:schemeClr val="dk2"/>
              </a:buClr>
              <a:buSzPts val="1100"/>
              <a:buChar char="▪"/>
              <a:defRPr>
                <a:solidFill>
                  <a:schemeClr val="dk2"/>
                </a:solidFill>
              </a:defRPr>
            </a:lvl3pPr>
            <a:lvl4pPr marL="1828800" indent="-298450">
              <a:lnSpc>
                <a:spcPct val="90000"/>
              </a:lnSpc>
              <a:spcBef>
                <a:spcPts val="300"/>
              </a:spcBef>
              <a:buClr>
                <a:schemeClr val="dk2"/>
              </a:buClr>
              <a:buSzPts val="1100"/>
              <a:buChar char="▪"/>
              <a:defRPr>
                <a:solidFill>
                  <a:schemeClr val="dk2"/>
                </a:solidFill>
              </a:defRPr>
            </a:lvl4pPr>
            <a:lvl5pPr marL="2286000" indent="-298450">
              <a:lnSpc>
                <a:spcPct val="90000"/>
              </a:lnSpc>
              <a:spcBef>
                <a:spcPts val="300"/>
              </a:spcBef>
              <a:buClr>
                <a:schemeClr val="dk2"/>
              </a:buClr>
              <a:buSzPts val="1100"/>
              <a:buChar char="▪"/>
              <a:defRPr>
                <a:solidFill>
                  <a:schemeClr val="dk2"/>
                </a:solidFill>
              </a:defRPr>
            </a:lvl5pPr>
            <a:lvl6pPr marL="2743200" indent="-298450">
              <a:lnSpc>
                <a:spcPct val="90000"/>
              </a:lnSpc>
              <a:spcBef>
                <a:spcPts val="300"/>
              </a:spcBef>
              <a:buClr>
                <a:schemeClr val="dk2"/>
              </a:buClr>
              <a:buSzPts val="1100"/>
              <a:buChar char="▪"/>
              <a:defRPr>
                <a:solidFill>
                  <a:schemeClr val="dk2"/>
                </a:solidFill>
              </a:defRPr>
            </a:lvl6pPr>
            <a:lvl7pPr marL="3200400" indent="-298450">
              <a:lnSpc>
                <a:spcPct val="90000"/>
              </a:lnSpc>
              <a:spcBef>
                <a:spcPts val="300"/>
              </a:spcBef>
              <a:buClr>
                <a:schemeClr val="dk2"/>
              </a:buClr>
              <a:buSzPts val="1100"/>
              <a:buChar char="▪"/>
              <a:defRPr>
                <a:solidFill>
                  <a:schemeClr val="dk2"/>
                </a:solidFill>
              </a:defRPr>
            </a:lvl7pPr>
            <a:lvl8pPr marL="3657600" indent="-298450">
              <a:lnSpc>
                <a:spcPct val="90000"/>
              </a:lnSpc>
              <a:spcBef>
                <a:spcPts val="300"/>
              </a:spcBef>
              <a:buClr>
                <a:schemeClr val="dk2"/>
              </a:buClr>
              <a:buSzPts val="1100"/>
              <a:buChar char="▪"/>
              <a:defRPr>
                <a:solidFill>
                  <a:schemeClr val="dk2"/>
                </a:solidFill>
              </a:defRPr>
            </a:lvl8pPr>
            <a:lvl9pPr marL="4114800" indent="-298450">
              <a:lnSpc>
                <a:spcPct val="90000"/>
              </a:lnSpc>
              <a:spcBef>
                <a:spcPts val="300"/>
              </a:spcBef>
              <a:spcAft>
                <a:spcPts val="200"/>
              </a:spcAft>
              <a:buClr>
                <a:schemeClr val="dk2"/>
              </a:buClr>
              <a:buSzPts val="1100"/>
              <a:buChar char="▪"/>
              <a:defRPr>
                <a:solidFill>
                  <a:schemeClr val="dk2"/>
                </a:solidFill>
              </a:defRPr>
            </a:lvl9pPr>
          </a:lstStyle>
          <a:p>
            <a:r>
              <a:rPr lang="en-US" dirty="0">
                <a:sym typeface="Calibri"/>
              </a:rPr>
              <a:t>Renaming protocol for voting eligibility:</a:t>
            </a:r>
          </a:p>
          <a:p>
            <a:endParaRPr dirty="0">
              <a:sym typeface="Calibri"/>
            </a:endParaRPr>
          </a:p>
        </p:txBody>
      </p:sp>
      <p:graphicFrame>
        <p:nvGraphicFramePr>
          <p:cNvPr id="226" name="Google Shape;226;p5"/>
          <p:cNvGraphicFramePr/>
          <p:nvPr>
            <p:extLst>
              <p:ext uri="{D42A27DB-BD31-4B8C-83A1-F6EECF244321}">
                <p14:modId xmlns:p14="http://schemas.microsoft.com/office/powerpoint/2010/main" val="4037915709"/>
              </p:ext>
            </p:extLst>
          </p:nvPr>
        </p:nvGraphicFramePr>
        <p:xfrm>
          <a:off x="353683" y="1584960"/>
          <a:ext cx="8436634" cy="3329885"/>
        </p:xfrm>
        <a:graphic>
          <a:graphicData uri="http://schemas.openxmlformats.org/drawingml/2006/table">
            <a:tbl>
              <a:tblPr firstRow="1" bandRow="1">
                <a:noFill/>
                <a:tableStyleId>{E5862F8C-4C0F-41EA-AB94-22AD4F9D516B}</a:tableStyleId>
              </a:tblPr>
              <a:tblGrid>
                <a:gridCol w="3522618">
                  <a:extLst>
                    <a:ext uri="{9D8B030D-6E8A-4147-A177-3AD203B41FA5}">
                      <a16:colId xmlns:a16="http://schemas.microsoft.com/office/drawing/2014/main" val="20000"/>
                    </a:ext>
                  </a:extLst>
                </a:gridCol>
                <a:gridCol w="2509491">
                  <a:extLst>
                    <a:ext uri="{9D8B030D-6E8A-4147-A177-3AD203B41FA5}">
                      <a16:colId xmlns:a16="http://schemas.microsoft.com/office/drawing/2014/main" val="20001"/>
                    </a:ext>
                  </a:extLst>
                </a:gridCol>
                <a:gridCol w="2404525">
                  <a:extLst>
                    <a:ext uri="{9D8B030D-6E8A-4147-A177-3AD203B41FA5}">
                      <a16:colId xmlns:a16="http://schemas.microsoft.com/office/drawing/2014/main" val="20002"/>
                    </a:ext>
                  </a:extLst>
                </a:gridCol>
              </a:tblGrid>
              <a:tr h="162042">
                <a:tc gridSpan="3">
                  <a:txBody>
                    <a:bodyPr/>
                    <a:lstStyle/>
                    <a:p>
                      <a:pPr marL="0" marR="0" lvl="0" indent="0" algn="ctr" rtl="0">
                        <a:lnSpc>
                          <a:spcPct val="100000"/>
                        </a:lnSpc>
                        <a:spcBef>
                          <a:spcPts val="0"/>
                        </a:spcBef>
                        <a:spcAft>
                          <a:spcPts val="0"/>
                        </a:spcAft>
                        <a:buClr>
                          <a:srgbClr val="000000"/>
                        </a:buClr>
                        <a:buSzPts val="1700"/>
                        <a:buFont typeface="Arial"/>
                        <a:buNone/>
                      </a:pPr>
                      <a:r>
                        <a:rPr lang="en" sz="1700" b="1" u="none" strike="noStrike" cap="none" dirty="0">
                          <a:latin typeface="Calibri"/>
                          <a:ea typeface="Calibri"/>
                          <a:cs typeface="Calibri"/>
                          <a:sym typeface="Calibri"/>
                        </a:rPr>
                        <a:t>Rename Format</a:t>
                      </a:r>
                      <a:endParaRPr sz="1700" b="1" u="none" strike="noStrike" cap="none" dirty="0">
                        <a:latin typeface="Calibri"/>
                        <a:ea typeface="Calibri"/>
                        <a:cs typeface="Calibri"/>
                        <a:sym typeface="Calibri"/>
                      </a:endParaRPr>
                    </a:p>
                  </a:txBody>
                  <a:tcPr marL="68575" marR="68575" marT="0" marB="6857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7960">
                <a:tc gridSpan="3">
                  <a:txBody>
                    <a:bodyPr/>
                    <a:lstStyle/>
                    <a:p>
                      <a:pPr marL="0" marR="0" lvl="0" indent="0" algn="ctr" rtl="0">
                        <a:lnSpc>
                          <a:spcPct val="100000"/>
                        </a:lnSpc>
                        <a:spcBef>
                          <a:spcPts val="0"/>
                        </a:spcBef>
                        <a:spcAft>
                          <a:spcPts val="0"/>
                        </a:spcAft>
                        <a:buClr>
                          <a:srgbClr val="000000"/>
                        </a:buClr>
                        <a:buSzPts val="1700"/>
                        <a:buFont typeface="Arial"/>
                        <a:buNone/>
                      </a:pPr>
                      <a:r>
                        <a:rPr lang="en" sz="1700" b="1" u="none" strike="noStrike" cap="none" dirty="0">
                          <a:latin typeface="Calibri"/>
                          <a:ea typeface="Calibri"/>
                          <a:cs typeface="Calibri"/>
                          <a:sym typeface="Calibri"/>
                        </a:rPr>
                        <a:t>* = Vote eligible position, district, group, name</a:t>
                      </a:r>
                      <a:endParaRPr sz="1700" b="1" u="none" strike="noStrike" cap="none" dirty="0">
                        <a:latin typeface="Calibri"/>
                        <a:ea typeface="Calibri"/>
                        <a:cs typeface="Calibri"/>
                        <a:sym typeface="Calibri"/>
                      </a:endParaRPr>
                    </a:p>
                  </a:txBody>
                  <a:tcPr marL="68575" marR="68575" marT="0" marB="6857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*ALT CHR, Tom H.</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Area Officer</a:t>
                      </a:r>
                      <a:endParaRPr sz="1500" b="0" u="none" strike="noStrike" cap="none">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Eligible</a:t>
                      </a:r>
                      <a:endParaRPr sz="1500" b="0" u="none" strike="noStrike" cap="none">
                        <a:latin typeface="Calibri"/>
                        <a:ea typeface="Calibri"/>
                        <a:cs typeface="Calibri"/>
                        <a:sym typeface="Calibri"/>
                      </a:endParaRPr>
                    </a:p>
                  </a:txBody>
                  <a:tcPr marL="68575" marR="68575" marT="0" marB="68575"/>
                </a:tc>
                <a:extLst>
                  <a:ext uri="{0D108BD9-81ED-4DB2-BD59-A6C34878D82A}">
                    <a16:rowId xmlns:a16="http://schemas.microsoft.com/office/drawing/2014/main" val="10002"/>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*CC COR, Ed H.</a:t>
                      </a:r>
                      <a:endParaRPr sz="1500" b="0" u="none" strike="noStrike" cap="none">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Committee Chair</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Eligible</a:t>
                      </a:r>
                      <a:endParaRPr sz="1500" b="0" u="none" strike="noStrike" cap="none">
                        <a:latin typeface="Calibri"/>
                        <a:ea typeface="Calibri"/>
                        <a:cs typeface="Calibri"/>
                        <a:sym typeface="Calibri"/>
                      </a:endParaRPr>
                    </a:p>
                  </a:txBody>
                  <a:tcPr marL="68575" marR="68575" marT="0" marB="68575"/>
                </a:tc>
                <a:extLst>
                  <a:ext uri="{0D108BD9-81ED-4DB2-BD59-A6C34878D82A}">
                    <a16:rowId xmlns:a16="http://schemas.microsoft.com/office/drawing/2014/main" val="10003"/>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*DCM 11, Luke S.</a:t>
                      </a:r>
                      <a:endParaRPr sz="1500" b="0" u="none" strike="noStrike" cap="none">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DCM District</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Eligible</a:t>
                      </a:r>
                      <a:endParaRPr sz="1500" b="0" u="none" strike="noStrike" cap="none">
                        <a:latin typeface="Calibri"/>
                        <a:ea typeface="Calibri"/>
                        <a:cs typeface="Calibri"/>
                        <a:sym typeface="Calibri"/>
                      </a:endParaRPr>
                    </a:p>
                  </a:txBody>
                  <a:tcPr marL="68575" marR="68575" marT="0" marB="68575"/>
                </a:tc>
                <a:extLst>
                  <a:ext uri="{0D108BD9-81ED-4DB2-BD59-A6C34878D82A}">
                    <a16:rowId xmlns:a16="http://schemas.microsoft.com/office/drawing/2014/main" val="10004"/>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ALT DCM 11, Bart S.</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Alt DCM District</a:t>
                      </a:r>
                      <a:endParaRPr sz="1500" b="0" u="none" strike="noStrike" cap="none">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DCM Present - </a:t>
                      </a:r>
                      <a:r>
                        <a:rPr lang="en" sz="1500" b="0" u="sng" strike="noStrike" cap="none">
                          <a:latin typeface="Calibri"/>
                          <a:ea typeface="Calibri"/>
                          <a:cs typeface="Calibri"/>
                          <a:sym typeface="Calibri"/>
                        </a:rPr>
                        <a:t>Not</a:t>
                      </a:r>
                      <a:r>
                        <a:rPr lang="en" sz="1500" b="0" u="none" strike="noStrike" cap="none">
                          <a:latin typeface="Calibri"/>
                          <a:ea typeface="Calibri"/>
                          <a:cs typeface="Calibri"/>
                          <a:sym typeface="Calibri"/>
                        </a:rPr>
                        <a:t> Eligible</a:t>
                      </a:r>
                      <a:endParaRPr sz="1500" b="0" u="none" strike="noStrike" cap="none">
                        <a:latin typeface="Calibri"/>
                        <a:ea typeface="Calibri"/>
                        <a:cs typeface="Calibri"/>
                        <a:sym typeface="Calibri"/>
                      </a:endParaRPr>
                    </a:p>
                  </a:txBody>
                  <a:tcPr marL="68575" marR="68575" marT="0" marB="68575"/>
                </a:tc>
                <a:extLst>
                  <a:ext uri="{0D108BD9-81ED-4DB2-BD59-A6C34878D82A}">
                    <a16:rowId xmlns:a16="http://schemas.microsoft.com/office/drawing/2014/main" val="10005"/>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*GSR 11 Sobriety at 6, Tina T.</a:t>
                      </a:r>
                      <a:endParaRPr sz="1500" b="0" u="none" strike="noStrike" cap="none">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GSR District Group</a:t>
                      </a:r>
                      <a:endParaRPr sz="1500" b="0" u="none" strike="noStrike" cap="none">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GSR District - Eligible</a:t>
                      </a:r>
                      <a:endParaRPr sz="1500" b="0" u="none" strike="noStrike" cap="none" dirty="0">
                        <a:latin typeface="Calibri"/>
                        <a:ea typeface="Calibri"/>
                        <a:cs typeface="Calibri"/>
                        <a:sym typeface="Calibri"/>
                      </a:endParaRPr>
                    </a:p>
                  </a:txBody>
                  <a:tcPr marL="68575" marR="68575" marT="0" marB="68575"/>
                </a:tc>
                <a:extLst>
                  <a:ext uri="{0D108BD9-81ED-4DB2-BD59-A6C34878D82A}">
                    <a16:rowId xmlns:a16="http://schemas.microsoft.com/office/drawing/2014/main" val="10006"/>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ALT GSR 11 Sobriety at 6, Michael J.</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ALT GSR District GSR Group</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GSR Present - </a:t>
                      </a:r>
                      <a:r>
                        <a:rPr lang="en" sz="1500" b="0" u="sng" strike="noStrike" cap="none" dirty="0">
                          <a:latin typeface="Calibri"/>
                          <a:ea typeface="Calibri"/>
                          <a:cs typeface="Calibri"/>
                          <a:sym typeface="Calibri"/>
                        </a:rPr>
                        <a:t>Not</a:t>
                      </a:r>
                      <a:r>
                        <a:rPr lang="en" sz="1500" b="0" u="none" strike="noStrike" cap="none" dirty="0">
                          <a:latin typeface="Calibri"/>
                          <a:ea typeface="Calibri"/>
                          <a:cs typeface="Calibri"/>
                          <a:sym typeface="Calibri"/>
                        </a:rPr>
                        <a:t> Eligible</a:t>
                      </a:r>
                      <a:endParaRPr sz="1500" b="0" u="none" strike="noStrike" cap="none" dirty="0">
                        <a:latin typeface="Calibri"/>
                        <a:ea typeface="Calibri"/>
                        <a:cs typeface="Calibri"/>
                        <a:sym typeface="Calibri"/>
                      </a:endParaRPr>
                    </a:p>
                  </a:txBody>
                  <a:tcPr marL="68575" marR="68575" marT="0" marB="68575"/>
                </a:tc>
                <a:extLst>
                  <a:ext uri="{0D108BD9-81ED-4DB2-BD59-A6C34878D82A}">
                    <a16:rowId xmlns:a16="http://schemas.microsoft.com/office/drawing/2014/main" val="10007"/>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*ALT GSR 11 Unthirsty Thursday, Steve S.</a:t>
                      </a:r>
                      <a:endParaRPr sz="1500" b="0" u="none" strike="noStrike" cap="none">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ALT GSR District GSR Group</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GSR Not Present - Eligible</a:t>
                      </a:r>
                      <a:endParaRPr sz="1500" b="0" u="none" strike="noStrike" cap="none">
                        <a:latin typeface="Calibri"/>
                        <a:ea typeface="Calibri"/>
                        <a:cs typeface="Calibri"/>
                        <a:sym typeface="Calibri"/>
                      </a:endParaRPr>
                    </a:p>
                  </a:txBody>
                  <a:tcPr marL="68575" marR="68575" marT="0" marB="68575"/>
                </a:tc>
                <a:extLst>
                  <a:ext uri="{0D108BD9-81ED-4DB2-BD59-A6C34878D82A}">
                    <a16:rowId xmlns:a16="http://schemas.microsoft.com/office/drawing/2014/main" val="10008"/>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Brad P.</a:t>
                      </a:r>
                      <a:endParaRPr sz="1500" b="0" u="none" strike="noStrike" cap="none">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Member</a:t>
                      </a:r>
                      <a:endParaRPr sz="1500" b="0" u="none" strike="noStrike" cap="none">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sng" strike="noStrike" cap="none">
                          <a:latin typeface="Calibri"/>
                          <a:ea typeface="Calibri"/>
                          <a:cs typeface="Calibri"/>
                          <a:sym typeface="Calibri"/>
                        </a:rPr>
                        <a:t>Not</a:t>
                      </a:r>
                      <a:r>
                        <a:rPr lang="en" sz="1500" b="0" u="none" strike="noStrike" cap="none">
                          <a:latin typeface="Calibri"/>
                          <a:ea typeface="Calibri"/>
                          <a:cs typeface="Calibri"/>
                          <a:sym typeface="Calibri"/>
                        </a:rPr>
                        <a:t> Eligible</a:t>
                      </a:r>
                      <a:endParaRPr sz="1500" b="0" u="none" strike="noStrike" cap="none">
                        <a:latin typeface="Calibri"/>
                        <a:ea typeface="Calibri"/>
                        <a:cs typeface="Calibri"/>
                        <a:sym typeface="Calibri"/>
                      </a:endParaRPr>
                    </a:p>
                  </a:txBody>
                  <a:tcPr marL="68575" marR="68575" marT="0" marB="68575"/>
                </a:tc>
                <a:extLst>
                  <a:ext uri="{0D108BD9-81ED-4DB2-BD59-A6C34878D82A}">
                    <a16:rowId xmlns:a16="http://schemas.microsoft.com/office/drawing/2014/main" val="10009"/>
                  </a:ext>
                </a:extLst>
              </a:tr>
              <a:tr h="285494">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a:latin typeface="Calibri"/>
                          <a:ea typeface="Calibri"/>
                          <a:cs typeface="Calibri"/>
                          <a:sym typeface="Calibri"/>
                        </a:rPr>
                        <a:t>*PD P69 Bobby D.</a:t>
                      </a:r>
                      <a:endParaRPr sz="1500" b="0" u="none" strike="noStrike" cap="none">
                        <a:latin typeface="Calibri"/>
                        <a:ea typeface="Calibri"/>
                        <a:cs typeface="Calibri"/>
                        <a:sym typeface="Calibri"/>
                      </a:endParaRPr>
                    </a:p>
                  </a:txBody>
                  <a:tcPr marL="68575" marR="68575" marT="0" marB="68575"/>
                </a:tc>
                <a:tc>
                  <a:txBody>
                    <a:bodyPr/>
                    <a:lstStyle/>
                    <a:p>
                      <a:pPr marL="0" marR="0" lvl="0" indent="0" algn="l"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Past Delegate</a:t>
                      </a:r>
                      <a:endParaRPr sz="1500" b="0" u="none" strike="noStrike" cap="none" dirty="0">
                        <a:latin typeface="Calibri"/>
                        <a:ea typeface="Calibri"/>
                        <a:cs typeface="Calibri"/>
                        <a:sym typeface="Calibri"/>
                      </a:endParaRPr>
                    </a:p>
                  </a:txBody>
                  <a:tcPr marL="68575" marR="68575" marT="0" marB="68575"/>
                </a:tc>
                <a:tc>
                  <a:txBody>
                    <a:bodyPr/>
                    <a:lstStyle/>
                    <a:p>
                      <a:pPr marL="0" marR="0" lvl="0" indent="0" algn="r" rtl="0">
                        <a:lnSpc>
                          <a:spcPct val="100000"/>
                        </a:lnSpc>
                        <a:spcBef>
                          <a:spcPts val="0"/>
                        </a:spcBef>
                        <a:spcAft>
                          <a:spcPts val="0"/>
                        </a:spcAft>
                        <a:buClr>
                          <a:srgbClr val="000000"/>
                        </a:buClr>
                        <a:buSzPts val="1300"/>
                        <a:buFont typeface="Arial"/>
                        <a:buNone/>
                      </a:pPr>
                      <a:r>
                        <a:rPr lang="en" sz="1500" b="0" u="none" strike="noStrike" cap="none" dirty="0">
                          <a:latin typeface="Calibri"/>
                          <a:ea typeface="Calibri"/>
                          <a:cs typeface="Calibri"/>
                          <a:sym typeface="Calibri"/>
                        </a:rPr>
                        <a:t>Eligible</a:t>
                      </a:r>
                      <a:endParaRPr sz="1500" b="0" u="none" strike="noStrike" cap="none" dirty="0">
                        <a:latin typeface="Calibri"/>
                        <a:ea typeface="Calibri"/>
                        <a:cs typeface="Calibri"/>
                        <a:sym typeface="Calibri"/>
                      </a:endParaRPr>
                    </a:p>
                  </a:txBody>
                  <a:tcPr marL="68575" marR="68575" marT="0" marB="68575"/>
                </a:tc>
                <a:extLst>
                  <a:ext uri="{0D108BD9-81ED-4DB2-BD59-A6C34878D82A}">
                    <a16:rowId xmlns:a16="http://schemas.microsoft.com/office/drawing/2014/main" val="10010"/>
                  </a:ext>
                </a:extLst>
              </a:tr>
            </a:tbl>
          </a:graphicData>
        </a:graphic>
      </p:graphicFrame>
      <p:sp>
        <p:nvSpPr>
          <p:cNvPr id="4" name="Google Shape;212;p3">
            <a:extLst>
              <a:ext uri="{FF2B5EF4-FFF2-40B4-BE49-F238E27FC236}">
                <a16:creationId xmlns:a16="http://schemas.microsoft.com/office/drawing/2014/main" id="{48DA68DB-0297-7755-CAA9-CDFD5D13356D}"/>
              </a:ext>
            </a:extLst>
          </p:cNvPr>
          <p:cNvSpPr txBox="1">
            <a:spLocks/>
          </p:cNvSpPr>
          <p:nvPr/>
        </p:nvSpPr>
        <p:spPr>
          <a:xfrm>
            <a:off x="285750" y="128441"/>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9pPr>
          </a:lstStyle>
          <a:p>
            <a:pPr algn="ctr">
              <a:buSzPts val="2700"/>
            </a:pPr>
            <a:r>
              <a:rPr lang="en-US" sz="4400" dirty="0">
                <a:latin typeface="Calibri"/>
                <a:ea typeface="Calibri"/>
                <a:cs typeface="Calibri"/>
                <a:sym typeface="Calibri"/>
              </a:rPr>
              <a:t>ZOOM ATTENDEES (continued)</a:t>
            </a:r>
            <a:endParaRPr lang="en-US" sz="4100" dirty="0">
              <a:solidFill>
                <a:srgbClr val="262626"/>
              </a:solidFill>
              <a:latin typeface="Calibri"/>
              <a:cs typeface="Calibri"/>
              <a:sym typeface="Calibri"/>
            </a:endParaRPr>
          </a:p>
        </p:txBody>
      </p:sp>
    </p:spTree>
  </p:cSld>
  <p:clrMapOvr>
    <a:overrideClrMapping bg1="lt1" tx1="dk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8046AFEC-F3DE-E3A7-DFCD-E8EC661D7123}"/>
            </a:ext>
          </a:extLst>
        </p:cNvPr>
        <p:cNvGrpSpPr/>
        <p:nvPr/>
      </p:nvGrpSpPr>
      <p:grpSpPr>
        <a:xfrm>
          <a:off x="0" y="0"/>
          <a:ext cx="0" cy="0"/>
          <a:chOff x="0" y="0"/>
          <a:chExt cx="0" cy="0"/>
        </a:xfrm>
      </p:grpSpPr>
      <p:sp>
        <p:nvSpPr>
          <p:cNvPr id="212" name="Google Shape;212;p3">
            <a:extLst>
              <a:ext uri="{FF2B5EF4-FFF2-40B4-BE49-F238E27FC236}">
                <a16:creationId xmlns:a16="http://schemas.microsoft.com/office/drawing/2014/main" id="{169B4D41-B4BE-D441-4E57-B7D39D8EBD21}"/>
              </a:ext>
            </a:extLst>
          </p:cNvPr>
          <p:cNvSpPr>
            <a:spLocks noGrp="1"/>
          </p:cNvSpPr>
          <p:nvPr>
            <p:ph type="title"/>
          </p:nvPr>
        </p:nvSpPr>
        <p:spPr>
          <a:xfrm>
            <a:off x="285750" y="128441"/>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THE AA SERENITY PRAYER</a:t>
            </a:r>
            <a:endParaRPr sz="4100" dirty="0">
              <a:solidFill>
                <a:srgbClr val="262626"/>
              </a:solidFill>
              <a:latin typeface="Calibri"/>
              <a:cs typeface="Calibri"/>
              <a:sym typeface="Calibri"/>
            </a:endParaRPr>
          </a:p>
        </p:txBody>
      </p:sp>
      <p:sp>
        <p:nvSpPr>
          <p:cNvPr id="213" name="Google Shape;213;p3">
            <a:extLst>
              <a:ext uri="{FF2B5EF4-FFF2-40B4-BE49-F238E27FC236}">
                <a16:creationId xmlns:a16="http://schemas.microsoft.com/office/drawing/2014/main" id="{B5913F9D-27B4-B583-4F2E-CB51040D4506}"/>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a:spcBef>
                <a:spcPts val="800"/>
              </a:spcBef>
              <a:buClr>
                <a:schemeClr val="dk1"/>
              </a:buClr>
              <a:buSzPts val="1900"/>
              <a:buNone/>
            </a:pPr>
            <a:r>
              <a:rPr lang="en-US" sz="4400" dirty="0">
                <a:solidFill>
                  <a:schemeClr val="dk1"/>
                </a:solidFill>
                <a:latin typeface="Calibri"/>
                <a:ea typeface="Calibri"/>
                <a:cs typeface="Calibri"/>
                <a:sym typeface="Calibri"/>
              </a:rPr>
              <a:t>God, grant me the serenity to accept the things I cannot change; the courage to change the things I can and the wisdom to know the difference.</a:t>
            </a:r>
            <a:endParaRPr lang="en-US" sz="4400" dirty="0">
              <a:latin typeface="Calibri"/>
              <a:ea typeface="Calibri"/>
              <a:cs typeface="Calibri"/>
              <a:sym typeface="Calibri"/>
            </a:endParaRPr>
          </a:p>
        </p:txBody>
      </p:sp>
    </p:spTree>
    <p:extLst>
      <p:ext uri="{BB962C8B-B14F-4D97-AF65-F5344CB8AC3E}">
        <p14:creationId xmlns:p14="http://schemas.microsoft.com/office/powerpoint/2010/main" val="2942589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7"/>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cs typeface="Calibri"/>
                <a:sym typeface="Calibri"/>
              </a:rPr>
              <a:t>DECLARATION OF UNITY</a:t>
            </a:r>
            <a:endParaRPr sz="4400" dirty="0">
              <a:latin typeface="Calibri"/>
              <a:cs typeface="Calibri"/>
              <a:sym typeface="Calibri"/>
            </a:endParaRPr>
          </a:p>
        </p:txBody>
      </p:sp>
      <p:sp>
        <p:nvSpPr>
          <p:cNvPr id="238" name="Google Shape;238;p7"/>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 sz="4400" dirty="0">
                <a:solidFill>
                  <a:schemeClr val="dk1"/>
                </a:solidFill>
                <a:latin typeface="Calibri"/>
                <a:cs typeface="Calibri"/>
                <a:sym typeface="Calibri"/>
              </a:rPr>
              <a:t>This we owe to A.A.’s future: </a:t>
            </a:r>
            <a:endParaRPr sz="4400" dirty="0">
              <a:solidFill>
                <a:schemeClr val="dk1"/>
              </a:solidFill>
              <a:latin typeface="Calibri"/>
              <a:cs typeface="Calibri"/>
              <a:sym typeface="Calibri"/>
            </a:endParaRPr>
          </a:p>
          <a:p>
            <a:pPr marL="0" indent="0" algn="ctr">
              <a:spcBef>
                <a:spcPts val="800"/>
              </a:spcBef>
              <a:buClr>
                <a:schemeClr val="dk1"/>
              </a:buClr>
              <a:buSzPts val="1900"/>
              <a:buNone/>
            </a:pPr>
            <a:r>
              <a:rPr lang="en" sz="4400" dirty="0">
                <a:solidFill>
                  <a:schemeClr val="dk1"/>
                </a:solidFill>
                <a:latin typeface="Calibri"/>
                <a:cs typeface="Calibri"/>
                <a:sym typeface="Calibri"/>
              </a:rPr>
              <a:t>to place our common welfare first, to keep our fellowship united. </a:t>
            </a:r>
            <a:endParaRPr sz="4400" dirty="0">
              <a:solidFill>
                <a:schemeClr val="dk1"/>
              </a:solidFill>
              <a:latin typeface="Calibri"/>
              <a:cs typeface="Calibri"/>
              <a:sym typeface="Calibri"/>
            </a:endParaRPr>
          </a:p>
          <a:p>
            <a:pPr marL="0" indent="0" algn="ctr">
              <a:spcBef>
                <a:spcPts val="800"/>
              </a:spcBef>
              <a:buClr>
                <a:schemeClr val="dk1"/>
              </a:buClr>
              <a:buSzPts val="1900"/>
              <a:buNone/>
            </a:pPr>
            <a:r>
              <a:rPr lang="en" sz="4400" dirty="0">
                <a:solidFill>
                  <a:schemeClr val="dk1"/>
                </a:solidFill>
                <a:latin typeface="Calibri"/>
                <a:cs typeface="Calibri"/>
                <a:sym typeface="Calibri"/>
              </a:rPr>
              <a:t>For on A.A unity depend our lives and the lives of those to come</a:t>
            </a:r>
            <a:endParaRPr sz="4400" dirty="0">
              <a:solidFill>
                <a:schemeClr val="dk1"/>
              </a:solidFill>
              <a:latin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8"/>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cs typeface="Calibri"/>
                <a:sym typeface="Calibri"/>
              </a:rPr>
              <a:t>A.A. PREAMBLE</a:t>
            </a:r>
            <a:endParaRPr sz="4400" dirty="0">
              <a:latin typeface="Calibri"/>
              <a:cs typeface="Calibri"/>
              <a:sym typeface="Calibri"/>
            </a:endParaRPr>
          </a:p>
        </p:txBody>
      </p:sp>
      <p:sp>
        <p:nvSpPr>
          <p:cNvPr id="244" name="Google Shape;244;p8"/>
          <p:cNvSpPr txBox="1">
            <a:spLocks noGrp="1"/>
          </p:cNvSpPr>
          <p:nvPr>
            <p:ph type="body" idx="1"/>
          </p:nvPr>
        </p:nvSpPr>
        <p:spPr>
          <a:xfrm>
            <a:off x="285750" y="1147313"/>
            <a:ext cx="8572500" cy="3851407"/>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 sz="2300" dirty="0">
                <a:solidFill>
                  <a:schemeClr val="dk1"/>
                </a:solidFill>
                <a:latin typeface="Calibri"/>
                <a:cs typeface="Calibri"/>
                <a:sym typeface="Calibri"/>
              </a:rPr>
              <a:t>Alcoholics Anonymous is a fellowship of people who share their experience, strength and hope with each other that they may solve their common problem and help others to recover from alcoholism.</a:t>
            </a:r>
            <a:endParaRPr sz="2300" dirty="0">
              <a:solidFill>
                <a:schemeClr val="dk1"/>
              </a:solidFill>
              <a:latin typeface="Calibri"/>
              <a:cs typeface="Calibri"/>
              <a:sym typeface="Calibri"/>
            </a:endParaRPr>
          </a:p>
          <a:p>
            <a:pPr marL="0" indent="0" algn="ctr">
              <a:spcBef>
                <a:spcPts val="800"/>
              </a:spcBef>
              <a:buClr>
                <a:schemeClr val="dk1"/>
              </a:buClr>
              <a:buSzPts val="1900"/>
              <a:buNone/>
            </a:pPr>
            <a:r>
              <a:rPr lang="en" sz="2300" dirty="0">
                <a:solidFill>
                  <a:schemeClr val="dk1"/>
                </a:solidFill>
                <a:latin typeface="Calibri"/>
                <a:cs typeface="Calibri"/>
                <a:sym typeface="Calibri"/>
              </a:rPr>
              <a:t>The only requirement for membership is a desire to stop drinking. There are no dues for A.A. membership; we are self-supporting through our own contributions. A.A. is not allied with any sect, denomination, politics, organization or institution; does not wish to engage in any controversy, neither endorses nor opposes any causes. Our primary purpose is to stay sober and help other alcoholics to achieve sobriety. </a:t>
            </a:r>
            <a:endParaRPr lang="en-US" sz="2300" dirty="0">
              <a:solidFill>
                <a:schemeClr val="dk1"/>
              </a:solidFill>
              <a:latin typeface="Calibri"/>
              <a:cs typeface="Calibri"/>
              <a:sym typeface="Calibri"/>
            </a:endParaRPr>
          </a:p>
          <a:p>
            <a:pPr marL="0" indent="0" algn="ctr">
              <a:spcBef>
                <a:spcPts val="800"/>
              </a:spcBef>
              <a:buClr>
                <a:schemeClr val="dk1"/>
              </a:buClr>
              <a:buSzPts val="1900"/>
              <a:buNone/>
            </a:pPr>
            <a:r>
              <a:rPr lang="en-US" sz="2300" dirty="0">
                <a:solidFill>
                  <a:schemeClr val="dk1"/>
                </a:solidFill>
                <a:latin typeface="Calibri"/>
                <a:cs typeface="Calibri"/>
                <a:sym typeface="Calibri"/>
              </a:rPr>
              <a:t>© A.A. Grapevine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0" name="Google Shape;250;p9"/>
          <p:cNvSpPr txBox="1">
            <a:spLocks noGrp="1"/>
          </p:cNvSpPr>
          <p:nvPr>
            <p:ph type="body" idx="1"/>
          </p:nvPr>
        </p:nvSpPr>
        <p:spPr>
          <a:xfrm>
            <a:off x="281178" y="1151793"/>
            <a:ext cx="8577072" cy="384692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 sz="2000" dirty="0">
                <a:solidFill>
                  <a:schemeClr val="dk1"/>
                </a:solidFill>
                <a:latin typeface="Calibri"/>
                <a:cs typeface="Calibri"/>
                <a:sym typeface="Calibri"/>
              </a:rPr>
              <a:t>We are the General Service Representatives.</a:t>
            </a:r>
            <a:br>
              <a:rPr lang="en" sz="2000" dirty="0">
                <a:solidFill>
                  <a:schemeClr val="dk1"/>
                </a:solidFill>
                <a:latin typeface="Calibri"/>
                <a:cs typeface="Calibri"/>
                <a:sym typeface="Calibri"/>
              </a:rPr>
            </a:br>
            <a:r>
              <a:rPr lang="en" sz="2000" dirty="0">
                <a:solidFill>
                  <a:schemeClr val="dk1"/>
                </a:solidFill>
                <a:latin typeface="Calibri"/>
                <a:cs typeface="Calibri"/>
                <a:sym typeface="Calibri"/>
              </a:rPr>
              <a:t>We are the link in the chain of communication for our groups with the General Service Conference and the world of A.A.</a:t>
            </a:r>
            <a:endParaRPr sz="2000" dirty="0">
              <a:solidFill>
                <a:schemeClr val="dk1"/>
              </a:solidFill>
              <a:latin typeface="Calibri"/>
              <a:cs typeface="Calibri"/>
              <a:sym typeface="Calibri"/>
            </a:endParaRPr>
          </a:p>
          <a:p>
            <a:pPr marL="0" indent="0" algn="ctr">
              <a:spcBef>
                <a:spcPts val="800"/>
              </a:spcBef>
              <a:buClr>
                <a:schemeClr val="dk1"/>
              </a:buClr>
              <a:buSzPts val="1900"/>
              <a:buNone/>
            </a:pPr>
            <a:r>
              <a:rPr lang="en" sz="2000" dirty="0">
                <a:solidFill>
                  <a:schemeClr val="dk1"/>
                </a:solidFill>
                <a:latin typeface="Calibri"/>
                <a:cs typeface="Calibri"/>
                <a:sym typeface="Calibri"/>
              </a:rPr>
              <a:t>We realize the ultimate authority is a loving God as he may express Himself in our Group Conscience.</a:t>
            </a:r>
            <a:endParaRPr sz="2000" dirty="0">
              <a:solidFill>
                <a:schemeClr val="dk1"/>
              </a:solidFill>
              <a:latin typeface="Calibri"/>
              <a:cs typeface="Calibri"/>
              <a:sym typeface="Calibri"/>
            </a:endParaRPr>
          </a:p>
          <a:p>
            <a:pPr marL="0" indent="0" algn="ctr">
              <a:spcBef>
                <a:spcPts val="800"/>
              </a:spcBef>
              <a:buClr>
                <a:schemeClr val="dk1"/>
              </a:buClr>
              <a:buSzPts val="1900"/>
              <a:buNone/>
            </a:pPr>
            <a:r>
              <a:rPr lang="en" sz="2000" dirty="0">
                <a:solidFill>
                  <a:schemeClr val="dk1"/>
                </a:solidFill>
                <a:latin typeface="Calibri"/>
                <a:cs typeface="Calibri"/>
                <a:sym typeface="Calibri"/>
              </a:rPr>
              <a:t>As trusted servants, our job is to bring information to our groups in order that they can reach an informed group conscience.</a:t>
            </a:r>
            <a:endParaRPr sz="2000" dirty="0">
              <a:solidFill>
                <a:schemeClr val="dk1"/>
              </a:solidFill>
              <a:latin typeface="Calibri"/>
              <a:cs typeface="Calibri"/>
              <a:sym typeface="Calibri"/>
            </a:endParaRPr>
          </a:p>
          <a:p>
            <a:pPr marL="0" indent="0" algn="ctr">
              <a:spcBef>
                <a:spcPts val="800"/>
              </a:spcBef>
              <a:buClr>
                <a:schemeClr val="dk1"/>
              </a:buClr>
              <a:buSzPts val="1900"/>
              <a:buNone/>
            </a:pPr>
            <a:r>
              <a:rPr lang="en" sz="2000" dirty="0">
                <a:solidFill>
                  <a:schemeClr val="dk1"/>
                </a:solidFill>
                <a:latin typeface="Calibri"/>
                <a:cs typeface="Calibri"/>
                <a:sym typeface="Calibri"/>
              </a:rPr>
              <a:t>In passing along this group conscience, we are helping to maintain the unity and strength so vital to our fellowship.</a:t>
            </a:r>
            <a:endParaRPr sz="2000" dirty="0">
              <a:solidFill>
                <a:schemeClr val="dk1"/>
              </a:solidFill>
              <a:latin typeface="Calibri"/>
              <a:cs typeface="Calibri"/>
              <a:sym typeface="Calibri"/>
            </a:endParaRPr>
          </a:p>
          <a:p>
            <a:pPr marL="0" indent="0" algn="ctr">
              <a:spcBef>
                <a:spcPts val="800"/>
              </a:spcBef>
              <a:buClr>
                <a:schemeClr val="dk1"/>
              </a:buClr>
              <a:buSzPts val="1900"/>
              <a:buNone/>
            </a:pPr>
            <a:r>
              <a:rPr lang="en" sz="2000" dirty="0">
                <a:solidFill>
                  <a:schemeClr val="dk1"/>
                </a:solidFill>
                <a:latin typeface="Calibri"/>
                <a:cs typeface="Calibri"/>
                <a:sym typeface="Calibri"/>
              </a:rPr>
              <a:t>Let us, therefore, Have the patience and tolerance to listen while others share, The courage to speak up when we have something to share, And the wisdom to do what is right for our group and A.A. as a whole.</a:t>
            </a:r>
            <a:endParaRPr sz="2000" dirty="0">
              <a:solidFill>
                <a:schemeClr val="dk1"/>
              </a:solidFill>
              <a:latin typeface="Calibri"/>
              <a:cs typeface="Calibri"/>
              <a:sym typeface="Calibri"/>
            </a:endParaRPr>
          </a:p>
        </p:txBody>
      </p:sp>
      <p:sp>
        <p:nvSpPr>
          <p:cNvPr id="2" name="Google Shape;243;p8">
            <a:extLst>
              <a:ext uri="{FF2B5EF4-FFF2-40B4-BE49-F238E27FC236}">
                <a16:creationId xmlns:a16="http://schemas.microsoft.com/office/drawing/2014/main" id="{126AA8BA-6D82-A2D9-16B9-98D8BAA3065C}"/>
              </a:ext>
            </a:extLst>
          </p:cNvPr>
          <p:cNvSpPr txBox="1">
            <a:spLocks/>
          </p:cNvSpPr>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9pPr>
          </a:lstStyle>
          <a:p>
            <a:pPr algn="ctr">
              <a:buSzPts val="2700"/>
            </a:pPr>
            <a:r>
              <a:rPr lang="en" sz="4400" dirty="0">
                <a:latin typeface="Calibri"/>
                <a:ea typeface="Calibri"/>
                <a:cs typeface="Calibri"/>
                <a:sym typeface="Calibri"/>
              </a:rPr>
              <a:t>G.S.R.</a:t>
            </a:r>
            <a:r>
              <a:rPr lang="en-US" sz="4400" dirty="0">
                <a:latin typeface="Calibri"/>
                <a:cs typeface="Calibri"/>
                <a:sym typeface="Calibri"/>
              </a:rPr>
              <a:t> PREAMBLE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254"/>
        <p:cNvGrpSpPr/>
        <p:nvPr/>
      </p:nvGrpSpPr>
      <p:grpSpPr>
        <a:xfrm>
          <a:off x="0" y="0"/>
          <a:ext cx="0" cy="0"/>
          <a:chOff x="0" y="0"/>
          <a:chExt cx="0" cy="0"/>
        </a:xfrm>
      </p:grpSpPr>
      <p:sp>
        <p:nvSpPr>
          <p:cNvPr id="255" name="Google Shape;255;p10"/>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cs typeface="Calibri"/>
                <a:sym typeface="Calibri"/>
              </a:rPr>
              <a:t>TRADITION ONE LONG FORM</a:t>
            </a:r>
            <a:endParaRPr sz="4400" dirty="0">
              <a:latin typeface="Calibri"/>
              <a:cs typeface="Calibri"/>
              <a:sym typeface="Calibri"/>
            </a:endParaRPr>
          </a:p>
        </p:txBody>
      </p:sp>
      <p:sp>
        <p:nvSpPr>
          <p:cNvPr id="256" name="Google Shape;256;p10"/>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4000" dirty="0">
                <a:solidFill>
                  <a:schemeClr val="dk1"/>
                </a:solidFill>
                <a:latin typeface="Calibri"/>
                <a:cs typeface="Calibri"/>
              </a:rPr>
              <a:t>Each member of Alcoholics Anonymous is but a small part of a great whole. A.A. must continue to live or most of us will surely die. Hence our common welfare comes first. But individual welfare follows close afterward.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6D769EB5-2394-6AFB-3B35-33B6CCB4649B}"/>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B70F4BC0-86D8-0547-D061-95BC0EB00226}"/>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cs typeface="Calibri"/>
                <a:sym typeface="Calibri"/>
              </a:rPr>
              <a:t>TRADITION TWO LONG 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E843EF1C-178A-D5E5-81ED-69C6ECA44AD8}"/>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4000" dirty="0">
                <a:solidFill>
                  <a:schemeClr val="dk1"/>
                </a:solidFill>
                <a:latin typeface="Calibri"/>
                <a:cs typeface="Calibri"/>
              </a:rPr>
              <a:t>For our group purpose there is but one ultimate authority–a loving God as He may express Himself in our group conscience.</a:t>
            </a:r>
          </a:p>
        </p:txBody>
      </p:sp>
    </p:spTree>
    <p:extLst>
      <p:ext uri="{BB962C8B-B14F-4D97-AF65-F5344CB8AC3E}">
        <p14:creationId xmlns:p14="http://schemas.microsoft.com/office/powerpoint/2010/main" val="742382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48E2494C-968A-ECA6-4AD5-687A14152ED4}"/>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3D587BBD-7B17-38A9-DDD0-6DFB016E394C}"/>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cs typeface="Calibri"/>
                <a:sym typeface="Calibri"/>
              </a:rPr>
              <a:t>TRADITION THREE LONG 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8E194EA3-8A78-465A-FFBD-26565F79BBD1}"/>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300" dirty="0">
                <a:solidFill>
                  <a:schemeClr val="dk1"/>
                </a:solidFill>
                <a:latin typeface="Calibri"/>
                <a:cs typeface="Calibri"/>
              </a:rPr>
              <a:t>Our membership ought to include all who suffer from alcoholism. Hence we may refuse none who wish to recover. Nor ought A.A. membership ever depend upon money or conformity. Any two or three alcoholics gathered together for sobriety may call themselves an A.A. group, provided that, as a group, they have no other affiliation.</a:t>
            </a:r>
          </a:p>
        </p:txBody>
      </p:sp>
    </p:spTree>
    <p:extLst>
      <p:ext uri="{BB962C8B-B14F-4D97-AF65-F5344CB8AC3E}">
        <p14:creationId xmlns:p14="http://schemas.microsoft.com/office/powerpoint/2010/main" val="2875568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0937FB4B-3824-D7D0-02B1-854C9CE3BC83}"/>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95182433-1A0A-040B-D83D-545C28D1E0C6}"/>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FOUR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E2531990-0930-D30F-3D28-E5BD78DAC182}"/>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800" dirty="0">
                <a:solidFill>
                  <a:schemeClr val="dk1"/>
                </a:solidFill>
                <a:latin typeface="Calibri"/>
                <a:cs typeface="Calibri"/>
              </a:rPr>
              <a:t>With respect to its own affairs, each A.A. group should be responsible to no other authority than its own conscience. But when its plans concern the welfare of neighboring groups also, those groups ought to be consulted. And no group, regional committee, or individual should ever take any action that might greatly affect A.A. as a whole without conferring with the Trustees of the General Service Board. On such issues our common welfare is paramount.</a:t>
            </a:r>
          </a:p>
        </p:txBody>
      </p:sp>
    </p:spTree>
    <p:extLst>
      <p:ext uri="{BB962C8B-B14F-4D97-AF65-F5344CB8AC3E}">
        <p14:creationId xmlns:p14="http://schemas.microsoft.com/office/powerpoint/2010/main" val="1277652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5C8AADF6-153E-EB35-AD6F-AC94F596DBA7}"/>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A50B09E9-6DFA-1D59-ACF5-BCB6B86686FE}"/>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FIVE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1F1DAA3C-A17F-08FE-5FB1-4F178578239A}"/>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4000" dirty="0">
                <a:solidFill>
                  <a:schemeClr val="dk1"/>
                </a:solidFill>
                <a:latin typeface="Calibri"/>
                <a:cs typeface="Calibri"/>
              </a:rPr>
              <a:t>Each Alcoholics Anonymous group ought to be a spiritual entity having but one primary purpose–that of carrying its message to the alcoholic who still suffers.</a:t>
            </a:r>
          </a:p>
        </p:txBody>
      </p:sp>
    </p:spTree>
    <p:extLst>
      <p:ext uri="{BB962C8B-B14F-4D97-AF65-F5344CB8AC3E}">
        <p14:creationId xmlns:p14="http://schemas.microsoft.com/office/powerpoint/2010/main" val="245272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2FA21158-D636-C67C-99EE-6167CCC79D62}"/>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0C08A4B6-B641-FBDB-EDAE-86A0D3702258}"/>
              </a:ext>
            </a:extLst>
          </p:cNvPr>
          <p:cNvSpPr>
            <a:spLocks noGrp="1"/>
          </p:cNvSpPr>
          <p:nvPr>
            <p:ph type="title"/>
          </p:nvPr>
        </p:nvSpPr>
        <p:spPr>
          <a:xfrm>
            <a:off x="285750" y="144780"/>
            <a:ext cx="8572500" cy="548640"/>
          </a:xfrm>
          <a:prstGeom prst="roundRect">
            <a:avLst/>
          </a:prstGeom>
          <a:solidFill>
            <a:schemeClr val="bg1"/>
          </a:solidFill>
          <a:ln w="19050">
            <a:solidFill>
              <a:schemeClr val="tx1"/>
            </a:solidFill>
          </a:ln>
        </p:spPr>
        <p:txBody>
          <a:bodyPr spcFirstLastPara="1" wrap="square" lIns="68575" tIns="34275" rIns="68575" bIns="34275" anchor="ctr" anchorCtr="0">
            <a:normAutofit fontScale="90000"/>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SIX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7AE6AC0D-DAA6-D883-7357-6D85E6B44160}"/>
              </a:ext>
            </a:extLst>
          </p:cNvPr>
          <p:cNvSpPr txBox="1">
            <a:spLocks noGrp="1"/>
          </p:cNvSpPr>
          <p:nvPr>
            <p:ph type="body" idx="1"/>
          </p:nvPr>
        </p:nvSpPr>
        <p:spPr>
          <a:xfrm>
            <a:off x="285750" y="820578"/>
            <a:ext cx="8572500" cy="41148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100" dirty="0">
                <a:solidFill>
                  <a:schemeClr val="dk1"/>
                </a:solidFill>
                <a:latin typeface="Calibri"/>
                <a:cs typeface="Calibri"/>
              </a:rPr>
              <a:t>Problems of money, property, and authority may easily divert us from our primary spiritual aim. We think, therefore, that any considerable property of genuine use to A.A. should be separately incorporated and managed, thus dividing the material from the spiritual. An A.A. group, as such, should never go into business. Secondary aids to A.A., such as clubs or hospitals which require much property or administration, ought to be incorporated and so set apart that, if necessary, they can be freely discarded by the groups. Hence such facilities ought not to use the A.A. name. Their management should be the sole responsibility of those people who financially support them. For clubs, A.A. managers are usually preferred. But hospitals, as well as other places of recuperation, ought to be well outside A.A.- and medically supervised. While an A.A. group may cooperate with anyone, such cooperation ought never go so far as affiliation or endorsement, actual or implied. An A.A. group can bind itself to no one.</a:t>
            </a:r>
          </a:p>
        </p:txBody>
      </p:sp>
    </p:spTree>
    <p:extLst>
      <p:ext uri="{BB962C8B-B14F-4D97-AF65-F5344CB8AC3E}">
        <p14:creationId xmlns:p14="http://schemas.microsoft.com/office/powerpoint/2010/main" val="382552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4A36EACD-0805-AE93-D7CE-C419A0087ADB}"/>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AA233F0B-7C58-45C0-46AF-AC4FEC0384F6}"/>
              </a:ext>
            </a:extLst>
          </p:cNvPr>
          <p:cNvSpPr>
            <a:spLocks noGrp="1"/>
          </p:cNvSpPr>
          <p:nvPr>
            <p:ph type="title"/>
          </p:nvPr>
        </p:nvSpPr>
        <p:spPr>
          <a:xfrm>
            <a:off x="285750" y="144780"/>
            <a:ext cx="8572500" cy="548640"/>
          </a:xfrm>
          <a:prstGeom prst="roundRect">
            <a:avLst/>
          </a:prstGeom>
          <a:solidFill>
            <a:schemeClr val="bg1"/>
          </a:solidFill>
          <a:ln w="19050">
            <a:solidFill>
              <a:schemeClr val="tx1"/>
            </a:solidFill>
          </a:ln>
        </p:spPr>
        <p:txBody>
          <a:bodyPr spcFirstLastPara="1" wrap="square" lIns="68575" tIns="34275" rIns="68575" bIns="34275" anchor="ctr" anchorCtr="0">
            <a:normAutofit fontScale="90000"/>
          </a:bodyPr>
          <a:lstStyle/>
          <a:p>
            <a:pPr algn="ctr">
              <a:buSzPts val="2700"/>
            </a:pPr>
            <a:r>
              <a:rPr lang="en" sz="4400" dirty="0">
                <a:latin typeface="Calibri"/>
                <a:ea typeface="Calibri"/>
                <a:cs typeface="Calibri"/>
                <a:sym typeface="Calibri"/>
              </a:rPr>
              <a:t>TRAITION </a:t>
            </a:r>
            <a:r>
              <a:rPr lang="en-US" sz="4400" dirty="0">
                <a:latin typeface="Calibri"/>
                <a:ea typeface="Calibri"/>
                <a:cs typeface="Calibri"/>
                <a:sym typeface="Calibri"/>
              </a:rPr>
              <a:t>SEVEN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79B6200D-F204-92A5-CB7B-79B9E0D43C97}"/>
              </a:ext>
            </a:extLst>
          </p:cNvPr>
          <p:cNvSpPr txBox="1">
            <a:spLocks noGrp="1"/>
          </p:cNvSpPr>
          <p:nvPr>
            <p:ph type="body" idx="1"/>
          </p:nvPr>
        </p:nvSpPr>
        <p:spPr>
          <a:xfrm>
            <a:off x="285750" y="843438"/>
            <a:ext cx="8572500" cy="41148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600" dirty="0">
                <a:solidFill>
                  <a:schemeClr val="dk1"/>
                </a:solidFill>
                <a:latin typeface="Calibri"/>
                <a:cs typeface="Calibri"/>
              </a:rPr>
              <a:t>The A.A. groups themselves ought to be fully supported by the voluntary contributions of their own members. We think that each group should soon achieve this ideal; that any public solicitation of funds using the name of Alcoholics Anonymous is highly dangerous, whether by groups, clubs, hospitals, or other outside agencies; that acceptance of large gifts from any source, or of contributions carrying any obligation whatever, is unwise. Then too, we view with much concern those A.A. treasuries which continue, beyond prudent reserves, to accumulate funds for no stated A.A. purpose.</a:t>
            </a:r>
          </a:p>
        </p:txBody>
      </p:sp>
    </p:spTree>
    <p:extLst>
      <p:ext uri="{BB962C8B-B14F-4D97-AF65-F5344CB8AC3E}">
        <p14:creationId xmlns:p14="http://schemas.microsoft.com/office/powerpoint/2010/main" val="1014218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6C1C0656-67A2-C3D0-BC41-CDD7B4BE5E85}"/>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CA8D54DD-3F20-B53F-38DE-304990D10C13}"/>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EIGHT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317C12F3-C216-DDBC-A24A-DF1C2DCAA034}"/>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000" dirty="0">
                <a:solidFill>
                  <a:schemeClr val="dk1"/>
                </a:solidFill>
                <a:latin typeface="Calibri"/>
                <a:cs typeface="Calibri"/>
              </a:rPr>
              <a:t>Alcoholics Anonymous should remain forever non-professional. We define professionalism as the occupation of counseling alcoholics for fees or hire. But we may employ alcoholics where they are going to perform those services for which we may otherwise have to engage </a:t>
            </a:r>
            <a:r>
              <a:rPr lang="en-US" sz="3000" dirty="0" err="1">
                <a:solidFill>
                  <a:schemeClr val="dk1"/>
                </a:solidFill>
                <a:latin typeface="Calibri"/>
                <a:cs typeface="Calibri"/>
              </a:rPr>
              <a:t>nonalcoholics</a:t>
            </a:r>
            <a:r>
              <a:rPr lang="en-US" sz="3000" dirty="0">
                <a:solidFill>
                  <a:schemeClr val="dk1"/>
                </a:solidFill>
                <a:latin typeface="Calibri"/>
                <a:cs typeface="Calibri"/>
              </a:rPr>
              <a:t>. Such special services may be well recompensed. But our usual A.A. "12th Step" work is never to be paid for.</a:t>
            </a:r>
          </a:p>
        </p:txBody>
      </p:sp>
    </p:spTree>
    <p:extLst>
      <p:ext uri="{BB962C8B-B14F-4D97-AF65-F5344CB8AC3E}">
        <p14:creationId xmlns:p14="http://schemas.microsoft.com/office/powerpoint/2010/main" val="3216415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E1DC0DB4-CB0C-C821-6E3F-DED1DB503A12}"/>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98D5AC00-8851-8B47-CC99-7F146916D94F}"/>
              </a:ext>
            </a:extLst>
          </p:cNvPr>
          <p:cNvSpPr>
            <a:spLocks noGrp="1"/>
          </p:cNvSpPr>
          <p:nvPr>
            <p:ph type="title"/>
          </p:nvPr>
        </p:nvSpPr>
        <p:spPr>
          <a:xfrm>
            <a:off x="285750" y="144780"/>
            <a:ext cx="8572500" cy="548640"/>
          </a:xfrm>
          <a:prstGeom prst="roundRect">
            <a:avLst/>
          </a:prstGeom>
          <a:solidFill>
            <a:schemeClr val="bg1"/>
          </a:solidFill>
          <a:ln w="19050">
            <a:solidFill>
              <a:schemeClr val="tx1"/>
            </a:solidFill>
          </a:ln>
        </p:spPr>
        <p:txBody>
          <a:bodyPr spcFirstLastPara="1" wrap="square" lIns="68575" tIns="34275" rIns="68575" bIns="34275" anchor="ctr" anchorCtr="0">
            <a:normAutofit fontScale="90000"/>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NINE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EB0E47A7-D0E2-3090-6AB3-A40EE6C3C48B}"/>
              </a:ext>
            </a:extLst>
          </p:cNvPr>
          <p:cNvSpPr txBox="1">
            <a:spLocks noGrp="1"/>
          </p:cNvSpPr>
          <p:nvPr>
            <p:ph type="body" idx="1"/>
          </p:nvPr>
        </p:nvSpPr>
        <p:spPr>
          <a:xfrm>
            <a:off x="285750" y="820578"/>
            <a:ext cx="8572500" cy="41148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150" dirty="0">
                <a:solidFill>
                  <a:schemeClr val="dk1"/>
                </a:solidFill>
                <a:latin typeface="Calibri"/>
                <a:cs typeface="Calibri"/>
              </a:rPr>
              <a:t>Each A.A. group needs the least possible organization. Rotating leadership is the best. The small group may elect its secretary, the large group its rotating committee, and the groups of a large metropolitan area their central or intergroup committee, which often employs a full-time secretary. The trustees of the General Service Board are, in effect, our A.A. General Service Committee. They are the custodians of our A.A. Tradition and the receivers of voluntary A.A. contributions by which we maintain our A.A. General Service Office at New York. They are authorized by the groups to handle our over-all public relations and they guarantee the integrity of our principle newspaper, the A.A. Grapevine. All such representatives are to be guided in the spirit of service, for true leaders in A.A. are but trusted and experienced servants of the whole. They derive no real authority from their titles; they do not govern. Universal respect is the key to their usefulness</a:t>
            </a:r>
          </a:p>
        </p:txBody>
      </p:sp>
    </p:spTree>
    <p:extLst>
      <p:ext uri="{BB962C8B-B14F-4D97-AF65-F5344CB8AC3E}">
        <p14:creationId xmlns:p14="http://schemas.microsoft.com/office/powerpoint/2010/main" val="1623450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3998C806-D526-A76C-B3E4-D8DE3C7E9C82}"/>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4AE9F0D0-5D46-506B-1DB2-967FA091F1B3}"/>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TEN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226AA9A8-6E6F-3FF9-995C-A8B8195070FF}"/>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200" dirty="0">
                <a:solidFill>
                  <a:schemeClr val="dk1"/>
                </a:solidFill>
                <a:latin typeface="Calibri"/>
                <a:cs typeface="Calibri"/>
              </a:rPr>
              <a:t>No A.A. group or member should ever, in such a way as to implicate A.A., express any opinion on outside controversial issues–particularly those of politics, alcohol reform, or sectarian religion. The Alcoholics Anonymous groups oppose no one. Concerning such matters they can express no views whatever</a:t>
            </a:r>
          </a:p>
        </p:txBody>
      </p:sp>
    </p:spTree>
    <p:extLst>
      <p:ext uri="{BB962C8B-B14F-4D97-AF65-F5344CB8AC3E}">
        <p14:creationId xmlns:p14="http://schemas.microsoft.com/office/powerpoint/2010/main" val="1973280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74021E73-F7D3-86E0-9B43-CC6EF1C5B698}"/>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1568AB74-EA87-D0F9-111E-B2E1E9FC68DE}"/>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ELEVEN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878EA5C7-4E07-3646-D1C6-0A4F7872D351}"/>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900" dirty="0">
                <a:solidFill>
                  <a:schemeClr val="dk1"/>
                </a:solidFill>
                <a:latin typeface="Calibri"/>
                <a:cs typeface="Calibri"/>
              </a:rPr>
              <a:t>Our relations with the general public should be characterized by personal anonymity. We think A.A. ought to avoid sensational advertising. Our names and pictures as A.A. members ought not be broadcast, filmed, or publicly printed. Our public relations should be guided by the principle of attraction rather than promotion. There is never need to praise ourselves. We feel it better to let our friends recommend us.</a:t>
            </a:r>
          </a:p>
        </p:txBody>
      </p:sp>
    </p:spTree>
    <p:extLst>
      <p:ext uri="{BB962C8B-B14F-4D97-AF65-F5344CB8AC3E}">
        <p14:creationId xmlns:p14="http://schemas.microsoft.com/office/powerpoint/2010/main" val="199562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CC2005A6-4AB9-E13C-66F8-186956D9F205}"/>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75B56281-A819-CA9F-72A6-A2BA6C124681}"/>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TRADITION </a:t>
            </a:r>
            <a:r>
              <a:rPr lang="en-US" sz="4400" dirty="0">
                <a:latin typeface="Calibri"/>
                <a:ea typeface="Calibri"/>
                <a:cs typeface="Calibri"/>
                <a:sym typeface="Calibri"/>
              </a:rPr>
              <a:t>TWELVE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3EDEF14E-106E-E78C-63B4-79B8D6A0B9D4}"/>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000" dirty="0">
                <a:solidFill>
                  <a:schemeClr val="dk1"/>
                </a:solidFill>
                <a:latin typeface="Calibri"/>
                <a:cs typeface="Calibri"/>
              </a:rPr>
              <a:t>And finally, we of Alcoholics Anonymous believe that the principle of anonymity has an immense spiritual significance. It reminds us that we are to place principles </a:t>
            </a:r>
            <a:r>
              <a:rPr lang="en-US" sz="3000" dirty="0" err="1">
                <a:solidFill>
                  <a:schemeClr val="dk1"/>
                </a:solidFill>
                <a:latin typeface="Calibri"/>
                <a:cs typeface="Calibri"/>
              </a:rPr>
              <a:t>beforepersonalities</a:t>
            </a:r>
            <a:r>
              <a:rPr lang="en-US" sz="3000" dirty="0">
                <a:solidFill>
                  <a:schemeClr val="dk1"/>
                </a:solidFill>
                <a:latin typeface="Calibri"/>
                <a:cs typeface="Calibri"/>
              </a:rPr>
              <a:t>; that we are actually to practice a genuine humility. This to the end that our great blessings may never spoil us; that we shall forever live in thankful contemplation of Him who presides over us all</a:t>
            </a:r>
          </a:p>
        </p:txBody>
      </p:sp>
    </p:spTree>
    <p:extLst>
      <p:ext uri="{BB962C8B-B14F-4D97-AF65-F5344CB8AC3E}">
        <p14:creationId xmlns:p14="http://schemas.microsoft.com/office/powerpoint/2010/main" val="3610159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B7D3BBB8-5E5A-8F21-7616-241E5B8341A1}"/>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D0E3ACB8-9127-5050-D386-A887B46AD5C0}"/>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ONE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C1979E65-93CB-A6A3-1E8E-B7C7B90C1D4B}"/>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4000" dirty="0">
                <a:solidFill>
                  <a:schemeClr val="dk1"/>
                </a:solidFill>
                <a:latin typeface="Calibri"/>
                <a:cs typeface="Calibri"/>
              </a:rPr>
              <a:t>The final responsibility and ultimate authority for A.A. world services should always reside in the collective conscience of our whole Fellowship.</a:t>
            </a:r>
          </a:p>
        </p:txBody>
      </p:sp>
    </p:spTree>
    <p:extLst>
      <p:ext uri="{BB962C8B-B14F-4D97-AF65-F5344CB8AC3E}">
        <p14:creationId xmlns:p14="http://schemas.microsoft.com/office/powerpoint/2010/main" val="552017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7D8FE50E-613F-0E5F-905C-AEDE981BADE0}"/>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98BF3779-C0FB-0FF8-6A6B-7E5B3B4463CE}"/>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TWO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D6610631-70D8-F769-8466-F263DAA02035}"/>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900" dirty="0">
                <a:solidFill>
                  <a:schemeClr val="dk1"/>
                </a:solidFill>
                <a:latin typeface="Calibri"/>
                <a:cs typeface="Calibri"/>
              </a:rPr>
              <a:t>When, in 1955, the A.A. groups confirmed the permanent charter for their General Service Conference, they thereby delegated to the Conference complete authority for the active maintenance of our world services and thereby made the Conference—excepting for any change in the Twelve Traditions or in Article 12 of the Conference Charter—the actual voice and the effective conscience for our whole Society.</a:t>
            </a:r>
          </a:p>
        </p:txBody>
      </p:sp>
    </p:spTree>
    <p:extLst>
      <p:ext uri="{BB962C8B-B14F-4D97-AF65-F5344CB8AC3E}">
        <p14:creationId xmlns:p14="http://schemas.microsoft.com/office/powerpoint/2010/main" val="3408805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8FC95CD2-FEB5-D8DA-AC6D-96A412813813}"/>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5F0E1D02-5A78-391A-CE02-F637E8BD68C6}"/>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THREE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6F371413-C2A0-D989-A1A3-9954827C16D4}"/>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900" dirty="0">
                <a:solidFill>
                  <a:schemeClr val="dk1"/>
                </a:solidFill>
                <a:latin typeface="Calibri"/>
                <a:cs typeface="Calibri"/>
              </a:rPr>
              <a:t>As a traditional means of creating and maintaining a clearly defined working relation between the groups, the Conference, the A.A. General Service Board and its several service corporations, staffs, committees and executives, and of thus insuring their effective leadership, it is here suggested that we endow each of these elements of world service with a traditional “Right of Decision.”</a:t>
            </a:r>
          </a:p>
        </p:txBody>
      </p:sp>
    </p:spTree>
    <p:extLst>
      <p:ext uri="{BB962C8B-B14F-4D97-AF65-F5344CB8AC3E}">
        <p14:creationId xmlns:p14="http://schemas.microsoft.com/office/powerpoint/2010/main" val="3740772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42949AF5-782B-EF6E-5E72-D8C998159312}"/>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0F25A4DE-7ABF-9A62-8406-A97031E4D0A0}"/>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FOUR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98D1D35D-A86D-2316-2C34-796939F96A02}"/>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200" dirty="0">
                <a:solidFill>
                  <a:schemeClr val="dk1"/>
                </a:solidFill>
                <a:latin typeface="Calibri"/>
                <a:cs typeface="Calibri"/>
              </a:rPr>
              <a:t>Throughout our Conference structure, we ought to maintain at all responsible levels a traditional “Right of Participation,” taking care that each classification or group of our world servants shall be allowed a voting representation in reasonable proportion to the responsibility that each must discharge.</a:t>
            </a:r>
          </a:p>
        </p:txBody>
      </p:sp>
    </p:spTree>
    <p:extLst>
      <p:ext uri="{BB962C8B-B14F-4D97-AF65-F5344CB8AC3E}">
        <p14:creationId xmlns:p14="http://schemas.microsoft.com/office/powerpoint/2010/main" val="3162375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B53B51D7-147A-9F4A-6812-ACBFA4DC4CEE}"/>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723111A6-3C37-1CFB-CDB6-16DA4B674284}"/>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FIVE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09184B27-0C5D-7568-6CD2-8D2CF4212239}"/>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600" dirty="0">
                <a:solidFill>
                  <a:schemeClr val="dk1"/>
                </a:solidFill>
                <a:latin typeface="Calibri"/>
                <a:cs typeface="Calibri"/>
              </a:rPr>
              <a:t>Throughout our world service structure, a traditional “Right of Appeal” ought to prevail, thus assuring us that minority opinion will be heard and that petitions for the redress of personal grievances will be carefully considered.</a:t>
            </a:r>
          </a:p>
        </p:txBody>
      </p:sp>
    </p:spTree>
    <p:extLst>
      <p:ext uri="{BB962C8B-B14F-4D97-AF65-F5344CB8AC3E}">
        <p14:creationId xmlns:p14="http://schemas.microsoft.com/office/powerpoint/2010/main" val="532524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1FC77C60-D42D-F1F4-6E05-286CB5882830}"/>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31CC2E8A-76AA-868E-A602-8079120373F4}"/>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SIX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74EA4414-0867-44C0-8B05-AC802754EEEB}"/>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600" dirty="0">
                <a:solidFill>
                  <a:schemeClr val="dk1"/>
                </a:solidFill>
                <a:latin typeface="Calibri"/>
                <a:cs typeface="Calibri"/>
              </a:rPr>
              <a:t>On behalf of A.A. as a whole, our General Service Conference has the principal responsibility for the maintenance of our world services, and it traditionally has the final decision respecting large matters of general policy and finance. But the Conference also recognizes that the chief initiative and the active responsibility in most of these matters should be exercised primarily by the Trustee members of the Conference when they act among themselves as the General Service Board of Alcoholics Anonymous.</a:t>
            </a:r>
          </a:p>
        </p:txBody>
      </p:sp>
    </p:spTree>
    <p:extLst>
      <p:ext uri="{BB962C8B-B14F-4D97-AF65-F5344CB8AC3E}">
        <p14:creationId xmlns:p14="http://schemas.microsoft.com/office/powerpoint/2010/main" val="997228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BE90E576-1C6D-A75D-911B-362B16B764D1}"/>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C0CF8302-F89E-AA05-BFF0-C55700A22531}"/>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SEVEN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E7958929-4D96-1C64-DBEE-1F09B2554450}"/>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800" dirty="0">
                <a:solidFill>
                  <a:schemeClr val="dk1"/>
                </a:solidFill>
                <a:latin typeface="Calibri"/>
                <a:cs typeface="Calibri"/>
              </a:rPr>
              <a:t>The Conference recognizes that the Charter and the Bylaws of the General Service Board are legal instruments: that the Trustees are thereby fully empowered to manage and conduct all of the world service affairs of Alcoholics Anonymous. It is further understood that the Conference Charter itself is not a legal document: that it relies instead upon the force of tradition and the power of the A.A. purse for its final effectiveness.</a:t>
            </a:r>
          </a:p>
        </p:txBody>
      </p:sp>
    </p:spTree>
    <p:extLst>
      <p:ext uri="{BB962C8B-B14F-4D97-AF65-F5344CB8AC3E}">
        <p14:creationId xmlns:p14="http://schemas.microsoft.com/office/powerpoint/2010/main" val="110269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230D0044-5F09-8A09-B546-223E387EEB6A}"/>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3B734856-059F-3429-96D1-33937D5C673D}"/>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EIGHT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2816D660-E297-D884-77DF-3BEBF45FDE8E}"/>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700" dirty="0">
                <a:solidFill>
                  <a:schemeClr val="dk1"/>
                </a:solidFill>
                <a:latin typeface="Calibri"/>
                <a:cs typeface="Calibri"/>
              </a:rPr>
              <a:t>The Trustees of the General Service Board act in two primary capacities: (a) With respect to the larger matters of over-all policy and finance, they are the principal planners and administrators. They and their primary committees directly manage these affairs. (b) But with respect to our separately incorporated and constantly active services, the relation of the Trustees is mainly that of full stock ownership and of custodial oversight which they exercise through their ability to elect all directors of these entities.</a:t>
            </a:r>
          </a:p>
        </p:txBody>
      </p:sp>
    </p:spTree>
    <p:extLst>
      <p:ext uri="{BB962C8B-B14F-4D97-AF65-F5344CB8AC3E}">
        <p14:creationId xmlns:p14="http://schemas.microsoft.com/office/powerpoint/2010/main" val="3889673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E6E1E841-0AB1-0846-EC95-475296369902}"/>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D22A0A7F-62EC-6D04-2A45-D54F30818782}"/>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NINE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43348B27-FB4B-8DAA-57B3-C6E5056DD241}"/>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200" dirty="0">
                <a:solidFill>
                  <a:schemeClr val="dk1"/>
                </a:solidFill>
                <a:latin typeface="Calibri"/>
                <a:cs typeface="Calibri"/>
              </a:rPr>
              <a:t>Good service leaders, together with sound and appropriate methods of choosing them, are at all levels indispensable for our future functioning and safety. The primary world service leadership once exercised by the founders of A.A. must necessarily be assumed by the Trustees of the General Service Board of Alcoholics Anonymous.</a:t>
            </a:r>
          </a:p>
        </p:txBody>
      </p:sp>
    </p:spTree>
    <p:extLst>
      <p:ext uri="{BB962C8B-B14F-4D97-AF65-F5344CB8AC3E}">
        <p14:creationId xmlns:p14="http://schemas.microsoft.com/office/powerpoint/2010/main" val="1680526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768C8320-107E-50C6-39F4-196CFF69A271}"/>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A569D0E5-64E6-2955-0FD2-07EA1DDDA04A}"/>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NINE SHORT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FE670962-349D-D584-EC31-CD85264A6840}"/>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200" dirty="0">
                <a:solidFill>
                  <a:schemeClr val="dk1"/>
                </a:solidFill>
                <a:latin typeface="Calibri"/>
                <a:cs typeface="Calibri"/>
              </a:rPr>
              <a:t>Good service leadership at all levels is indispensable for our future functioning and safety.</a:t>
            </a:r>
          </a:p>
          <a:p>
            <a:pPr marL="0" indent="0" algn="ctr">
              <a:spcBef>
                <a:spcPts val="800"/>
              </a:spcBef>
              <a:buClr>
                <a:schemeClr val="dk1"/>
              </a:buClr>
              <a:buSzPts val="1900"/>
              <a:buNone/>
            </a:pPr>
            <a:r>
              <a:rPr lang="en-US" sz="3200" dirty="0">
                <a:solidFill>
                  <a:schemeClr val="dk1"/>
                </a:solidFill>
                <a:latin typeface="Calibri"/>
                <a:cs typeface="Calibri"/>
              </a:rPr>
              <a:t>Primary world service leadership, once exercised by the founders, must necessarily be assumed</a:t>
            </a:r>
          </a:p>
          <a:p>
            <a:pPr marL="0" indent="0" algn="ctr">
              <a:spcBef>
                <a:spcPts val="800"/>
              </a:spcBef>
              <a:buClr>
                <a:schemeClr val="dk1"/>
              </a:buClr>
              <a:buSzPts val="1900"/>
              <a:buNone/>
            </a:pPr>
            <a:r>
              <a:rPr lang="en-US" sz="3200" dirty="0">
                <a:solidFill>
                  <a:schemeClr val="dk1"/>
                </a:solidFill>
                <a:latin typeface="Calibri"/>
                <a:cs typeface="Calibri"/>
              </a:rPr>
              <a:t>by the trustees.</a:t>
            </a:r>
          </a:p>
        </p:txBody>
      </p:sp>
    </p:spTree>
    <p:extLst>
      <p:ext uri="{BB962C8B-B14F-4D97-AF65-F5344CB8AC3E}">
        <p14:creationId xmlns:p14="http://schemas.microsoft.com/office/powerpoint/2010/main" val="3355076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A8FD118E-4FCF-D694-803D-14532979E7BC}"/>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AA41F2BE-6B3A-EBAB-99F8-F6E851D7CD83}"/>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algn="ctr">
              <a:buSzPts val="2700"/>
            </a:pPr>
            <a:r>
              <a:rPr lang="en" sz="4400" dirty="0">
                <a:latin typeface="Calibri"/>
                <a:ea typeface="Calibri"/>
                <a:cs typeface="Calibri"/>
                <a:sym typeface="Calibri"/>
              </a:rPr>
              <a:t>CONCEPT </a:t>
            </a:r>
            <a:r>
              <a:rPr lang="en-US" sz="4400" dirty="0">
                <a:latin typeface="Calibri"/>
                <a:ea typeface="Calibri"/>
                <a:cs typeface="Calibri"/>
                <a:sym typeface="Calibri"/>
              </a:rPr>
              <a:t>TEN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B9B3E0AF-D3C2-B007-442E-F888477824B8}"/>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3600" dirty="0">
                <a:solidFill>
                  <a:schemeClr val="dk1"/>
                </a:solidFill>
                <a:latin typeface="Calibri"/>
                <a:cs typeface="Calibri"/>
              </a:rPr>
              <a:t>Every service responsibility should be matched by an equal service authority - the scope of such authority to be always well defined whether by tradition, by resolution, by specific job description or by appropriate charters and bylaws.</a:t>
            </a:r>
          </a:p>
        </p:txBody>
      </p:sp>
    </p:spTree>
    <p:extLst>
      <p:ext uri="{BB962C8B-B14F-4D97-AF65-F5344CB8AC3E}">
        <p14:creationId xmlns:p14="http://schemas.microsoft.com/office/powerpoint/2010/main" val="4268964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E1BC0473-9456-EB03-CD0D-E7EDD3DCEB9C}"/>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9F239AD5-B733-F396-A25C-6F2899F0D706}"/>
              </a:ext>
            </a:extLst>
          </p:cNvPr>
          <p:cNvSpPr>
            <a:spLocks noGrp="1"/>
          </p:cNvSpPr>
          <p:nvPr>
            <p:ph type="title"/>
          </p:nvPr>
        </p:nvSpPr>
        <p:spPr>
          <a:xfrm>
            <a:off x="285750" y="144780"/>
            <a:ext cx="8572500" cy="548640"/>
          </a:xfrm>
          <a:prstGeom prst="roundRect">
            <a:avLst/>
          </a:prstGeom>
          <a:solidFill>
            <a:schemeClr val="bg1"/>
          </a:solidFill>
          <a:ln w="19050">
            <a:solidFill>
              <a:schemeClr val="tx1"/>
            </a:solidFill>
          </a:ln>
        </p:spPr>
        <p:txBody>
          <a:bodyPr spcFirstLastPara="1" wrap="square" lIns="68575" tIns="34275" rIns="68575" bIns="34275" anchor="ctr" anchorCtr="0">
            <a:normAutofit fontScale="90000"/>
          </a:bodyPr>
          <a:lstStyle/>
          <a:p>
            <a:pPr algn="ctr">
              <a:buSzPts val="2700"/>
            </a:pPr>
            <a:r>
              <a:rPr lang="en-US" sz="4400" dirty="0">
                <a:latin typeface="Calibri"/>
                <a:ea typeface="Calibri"/>
                <a:cs typeface="Calibri"/>
                <a:sym typeface="Calibri"/>
              </a:rPr>
              <a:t>CONCEPT ELEVEN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C46F379A-12DF-A753-23CB-CD0A868EC930}"/>
              </a:ext>
            </a:extLst>
          </p:cNvPr>
          <p:cNvSpPr txBox="1">
            <a:spLocks noGrp="1"/>
          </p:cNvSpPr>
          <p:nvPr>
            <p:ph type="body" idx="1"/>
          </p:nvPr>
        </p:nvSpPr>
        <p:spPr>
          <a:xfrm>
            <a:off x="285750" y="820578"/>
            <a:ext cx="8572500" cy="41148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400" dirty="0">
                <a:solidFill>
                  <a:schemeClr val="dk1"/>
                </a:solidFill>
                <a:latin typeface="Calibri"/>
                <a:cs typeface="Calibri"/>
              </a:rPr>
              <a:t>While the Trustees hold final responsibility for </a:t>
            </a:r>
            <a:r>
              <a:rPr lang="en-US" sz="2400" dirty="0" err="1">
                <a:solidFill>
                  <a:schemeClr val="dk1"/>
                </a:solidFill>
                <a:latin typeface="Calibri"/>
                <a:cs typeface="Calibri"/>
              </a:rPr>
              <a:t>A.A.’s</a:t>
            </a:r>
            <a:r>
              <a:rPr lang="en-US" sz="2400" dirty="0">
                <a:solidFill>
                  <a:schemeClr val="dk1"/>
                </a:solidFill>
                <a:latin typeface="Calibri"/>
                <a:cs typeface="Calibri"/>
              </a:rPr>
              <a:t> world service administration, they should always have the assistance of the best possible standing committees, corporate service directors, executives, staffs, and consultants. Therefore the composition of these underlying committees and service boards, the personal qualifications of their members, the manner of their induction into service, the systems of their rotation, the way in which they are related to each other, the special rights and duties of our executives, staffs, and consultants, together with a proper basis for the financial compensation of these special workers, will always be matters for serious care and concern.</a:t>
            </a:r>
          </a:p>
        </p:txBody>
      </p:sp>
    </p:spTree>
    <p:extLst>
      <p:ext uri="{BB962C8B-B14F-4D97-AF65-F5344CB8AC3E}">
        <p14:creationId xmlns:p14="http://schemas.microsoft.com/office/powerpoint/2010/main" val="3903868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254">
          <a:extLst>
            <a:ext uri="{FF2B5EF4-FFF2-40B4-BE49-F238E27FC236}">
              <a16:creationId xmlns:a16="http://schemas.microsoft.com/office/drawing/2014/main" id="{8E16F586-EBA7-B600-D7AA-F3A3E6FBD40B}"/>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CDED40D4-4172-12F7-1BC0-45E686646B50}"/>
              </a:ext>
            </a:extLst>
          </p:cNvPr>
          <p:cNvSpPr>
            <a:spLocks noGrp="1"/>
          </p:cNvSpPr>
          <p:nvPr>
            <p:ph type="title"/>
          </p:nvPr>
        </p:nvSpPr>
        <p:spPr>
          <a:xfrm>
            <a:off x="285750" y="144780"/>
            <a:ext cx="8572500" cy="548640"/>
          </a:xfrm>
          <a:prstGeom prst="roundRect">
            <a:avLst/>
          </a:prstGeom>
          <a:solidFill>
            <a:schemeClr val="bg1"/>
          </a:solidFill>
          <a:ln w="19050">
            <a:solidFill>
              <a:schemeClr val="tx1"/>
            </a:solidFill>
          </a:ln>
        </p:spPr>
        <p:txBody>
          <a:bodyPr spcFirstLastPara="1" wrap="square" lIns="68575" tIns="34275" rIns="68575" bIns="34275" anchor="ctr" anchorCtr="0">
            <a:normAutofit fontScale="90000"/>
          </a:bodyPr>
          <a:lstStyle/>
          <a:p>
            <a:pPr algn="ctr">
              <a:buSzPts val="2700"/>
            </a:pPr>
            <a:r>
              <a:rPr lang="en-US" sz="4400" dirty="0">
                <a:latin typeface="Calibri"/>
                <a:ea typeface="Calibri"/>
                <a:cs typeface="Calibri"/>
                <a:sym typeface="Calibri"/>
              </a:rPr>
              <a:t>CONCEPT TWELVE LONG </a:t>
            </a:r>
            <a:r>
              <a:rPr lang="en" sz="4400" dirty="0">
                <a:latin typeface="Calibri"/>
                <a:ea typeface="Calibri"/>
                <a:cs typeface="Calibri"/>
                <a:sym typeface="Calibri"/>
              </a:rPr>
              <a:t>FORM</a:t>
            </a:r>
            <a:endParaRPr sz="4400" dirty="0">
              <a:latin typeface="Calibri"/>
              <a:cs typeface="Calibri"/>
              <a:sym typeface="Calibri"/>
            </a:endParaRPr>
          </a:p>
        </p:txBody>
      </p:sp>
      <p:sp>
        <p:nvSpPr>
          <p:cNvPr id="256" name="Google Shape;256;p10">
            <a:extLst>
              <a:ext uri="{FF2B5EF4-FFF2-40B4-BE49-F238E27FC236}">
                <a16:creationId xmlns:a16="http://schemas.microsoft.com/office/drawing/2014/main" id="{470B0EC2-B3CC-5B0C-B0D1-B19A82932024}"/>
              </a:ext>
            </a:extLst>
          </p:cNvPr>
          <p:cNvSpPr txBox="1">
            <a:spLocks noGrp="1"/>
          </p:cNvSpPr>
          <p:nvPr>
            <p:ph type="body" idx="1"/>
          </p:nvPr>
        </p:nvSpPr>
        <p:spPr>
          <a:xfrm>
            <a:off x="228600" y="820578"/>
            <a:ext cx="8686800" cy="41148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spcBef>
                <a:spcPts val="800"/>
              </a:spcBef>
              <a:buClr>
                <a:schemeClr val="dk1"/>
              </a:buClr>
              <a:buSzPts val="1900"/>
              <a:buNone/>
            </a:pPr>
            <a:r>
              <a:rPr lang="en-US" sz="2200" dirty="0">
                <a:solidFill>
                  <a:schemeClr val="dk1"/>
                </a:solidFill>
                <a:latin typeface="Calibri"/>
                <a:cs typeface="Calibri"/>
              </a:rPr>
              <a:t>General Warranties of the Conference: in all its proceedings, the General Service Conference shall observe the spirit of the A.A. Tradition, taking great care that the Conference never becomes the seat of perilous wealth or power; that sufficient operating funds, plus an ample reserve, be its prudent financial principle; that none of the Conference Members shall ever be placed in a position of unqualified authority over any of the others; that all important decisions be reached by discussion, vote, and, whenever possible, by substantial unanimity; that no Conference action ever be personally punitive or an incitement to public controversy; that, though the Conference may act for the service of Alcoholics Anonymous, it shall never perform any acts of government; and that, like the Society of Alcoholics Anonymous which it serves, the Conference itself will always remain democratic in thought and action.</a:t>
            </a:r>
          </a:p>
        </p:txBody>
      </p:sp>
    </p:spTree>
    <p:extLst>
      <p:ext uri="{BB962C8B-B14F-4D97-AF65-F5344CB8AC3E}">
        <p14:creationId xmlns:p14="http://schemas.microsoft.com/office/powerpoint/2010/main" val="2542920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AB8B3C3F-B9C9-C698-05B0-7FC9F1D6D707}"/>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AE7F3FB5-98E0-54A2-E767-865B74DB71B3}"/>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buSzPts val="2700"/>
            </a:pPr>
            <a:r>
              <a:rPr lang="en-US" sz="4000" dirty="0">
                <a:latin typeface="Calibri"/>
                <a:cs typeface="Calibri"/>
                <a:sym typeface="Calibri"/>
              </a:rPr>
              <a:t>WHO CAN VOTE? </a:t>
            </a:r>
            <a:br>
              <a:rPr lang="en-US" sz="3200" dirty="0">
                <a:latin typeface="Calibri"/>
                <a:cs typeface="Calibri"/>
                <a:sym typeface="Calibri"/>
              </a:rPr>
            </a:br>
            <a:r>
              <a:rPr lang="en-US" sz="2400" dirty="0">
                <a:latin typeface="Calibri"/>
                <a:cs typeface="Calibri"/>
                <a:sym typeface="Calibri"/>
              </a:rPr>
              <a:t>(AREA HANDBOOK SECT. 8.4 [PG. 21)</a:t>
            </a:r>
            <a:endParaRPr sz="3200" dirty="0">
              <a:latin typeface="Calibri"/>
              <a:cs typeface="Calibri"/>
              <a:sym typeface="Calibri"/>
            </a:endParaRPr>
          </a:p>
        </p:txBody>
      </p:sp>
      <p:sp>
        <p:nvSpPr>
          <p:cNvPr id="256" name="Google Shape;256;p10">
            <a:extLst>
              <a:ext uri="{FF2B5EF4-FFF2-40B4-BE49-F238E27FC236}">
                <a16:creationId xmlns:a16="http://schemas.microsoft.com/office/drawing/2014/main" id="{8BC35F8C-1EA3-3B71-8DB1-ED6365733AD7}"/>
              </a:ext>
            </a:extLst>
          </p:cNvPr>
          <p:cNvSpPr txBox="1">
            <a:spLocks noGrp="1"/>
          </p:cNvSpPr>
          <p:nvPr>
            <p:ph type="body" idx="1"/>
          </p:nvPr>
        </p:nvSpPr>
        <p:spPr>
          <a:xfrm>
            <a:off x="228600" y="1216819"/>
            <a:ext cx="8686800" cy="37819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158750" indent="0" algn="ctr">
              <a:buNone/>
            </a:pPr>
            <a:r>
              <a:rPr lang="en-US" sz="2400" dirty="0">
                <a:solidFill>
                  <a:schemeClr val="tx1"/>
                </a:solidFill>
                <a:latin typeface="Calibri" panose="020F0502020204030204" pitchFamily="34" charset="0"/>
                <a:cs typeface="Calibri" panose="020F0502020204030204" pitchFamily="34" charset="0"/>
                <a:sym typeface="Calibri"/>
              </a:rPr>
              <a:t>The voting membership of the Southern Illinois Area General Service Assembly is composed of the following persons: Area Chair, Alternate Area Chair, Area Delegate, Alternate Area Delegate, Area Treasurer, Area Recording Secretary, Area Registrar, and past Area 21 Delegates as well as past delegates of other areas currently residing in Area 21. Committee Chairs of Archives, CPC, Corrections, Grapevine, </a:t>
            </a:r>
            <a:r>
              <a:rPr lang="en-US" sz="2400" dirty="0" err="1">
                <a:solidFill>
                  <a:schemeClr val="tx1"/>
                </a:solidFill>
                <a:latin typeface="Calibri" panose="020F0502020204030204" pitchFamily="34" charset="0"/>
                <a:cs typeface="Calibri" panose="020F0502020204030204" pitchFamily="34" charset="0"/>
                <a:sym typeface="Calibri"/>
              </a:rPr>
              <a:t>GSR</a:t>
            </a:r>
            <a:r>
              <a:rPr lang="en-US" sz="2400" dirty="0">
                <a:solidFill>
                  <a:schemeClr val="tx1"/>
                </a:solidFill>
                <a:latin typeface="Calibri" panose="020F0502020204030204" pitchFamily="34" charset="0"/>
                <a:cs typeface="Calibri" panose="020F0502020204030204" pitchFamily="34" charset="0"/>
                <a:sym typeface="Calibri"/>
              </a:rPr>
              <a:t> Workshop, Literature, PI, Structures and Policy, Treatment, and Webmaster Committees, are also eligible to vote. District Committee Members (DCMs) and the General Service Representatives (</a:t>
            </a:r>
            <a:r>
              <a:rPr lang="en-US" sz="2400" dirty="0" err="1">
                <a:solidFill>
                  <a:schemeClr val="tx1"/>
                </a:solidFill>
                <a:latin typeface="Calibri" panose="020F0502020204030204" pitchFamily="34" charset="0"/>
                <a:cs typeface="Calibri" panose="020F0502020204030204" pitchFamily="34" charset="0"/>
                <a:sym typeface="Calibri"/>
              </a:rPr>
              <a:t>GSRs</a:t>
            </a:r>
            <a:r>
              <a:rPr lang="en-US" sz="2400" dirty="0">
                <a:solidFill>
                  <a:schemeClr val="tx1"/>
                </a:solidFill>
                <a:latin typeface="Calibri" panose="020F0502020204030204" pitchFamily="34" charset="0"/>
                <a:cs typeface="Calibri" panose="020F0502020204030204" pitchFamily="34" charset="0"/>
                <a:sym typeface="Calibri"/>
              </a:rPr>
              <a:t>)-or in their absence, their Alternates, are also eligible to vote. </a:t>
            </a:r>
          </a:p>
        </p:txBody>
      </p:sp>
    </p:spTree>
    <p:extLst>
      <p:ext uri="{BB962C8B-B14F-4D97-AF65-F5344CB8AC3E}">
        <p14:creationId xmlns:p14="http://schemas.microsoft.com/office/powerpoint/2010/main" val="2354137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D7D3B405-DDAA-1DA9-8B43-21A45702DB7D}"/>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0C9B78D3-15C6-60A0-CF71-124C9F00DD54}"/>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buSzPts val="2700"/>
            </a:pPr>
            <a:r>
              <a:rPr lang="en" sz="3300" dirty="0">
                <a:latin typeface="Calibri"/>
                <a:ea typeface="Calibri"/>
                <a:cs typeface="Calibri"/>
                <a:sym typeface="Calibri"/>
              </a:rPr>
              <a:t>SIMPLE MAJORITY OR </a:t>
            </a:r>
            <a:br>
              <a:rPr lang="en" sz="3300" dirty="0">
                <a:latin typeface="Calibri"/>
                <a:ea typeface="Calibri"/>
                <a:cs typeface="Calibri"/>
                <a:sym typeface="Calibri"/>
              </a:rPr>
            </a:br>
            <a:r>
              <a:rPr lang="en" sz="3300" dirty="0">
                <a:latin typeface="Calibri"/>
                <a:ea typeface="Calibri"/>
                <a:cs typeface="Calibri"/>
                <a:sym typeface="Calibri"/>
              </a:rPr>
              <a:t>SUBSTANTIAL UNANIMITY</a:t>
            </a:r>
            <a:endParaRPr sz="3300" dirty="0">
              <a:latin typeface="Calibri"/>
              <a:cs typeface="Calibri"/>
              <a:sym typeface="Calibri"/>
            </a:endParaRPr>
          </a:p>
        </p:txBody>
      </p:sp>
      <p:sp>
        <p:nvSpPr>
          <p:cNvPr id="256" name="Google Shape;256;p10">
            <a:extLst>
              <a:ext uri="{FF2B5EF4-FFF2-40B4-BE49-F238E27FC236}">
                <a16:creationId xmlns:a16="http://schemas.microsoft.com/office/drawing/2014/main" id="{BD8A7635-3B48-5A92-088F-D1690787A846}"/>
              </a:ext>
            </a:extLst>
          </p:cNvPr>
          <p:cNvSpPr txBox="1">
            <a:spLocks noGrp="1"/>
          </p:cNvSpPr>
          <p:nvPr>
            <p:ph type="body" idx="1"/>
          </p:nvPr>
        </p:nvSpPr>
        <p:spPr>
          <a:xfrm>
            <a:off x="285750" y="1216819"/>
            <a:ext cx="8572500" cy="36295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158750" indent="0" algn="ctr">
              <a:buNone/>
            </a:pPr>
            <a:r>
              <a:rPr lang="en-US" sz="2400" dirty="0">
                <a:solidFill>
                  <a:schemeClr val="tx1"/>
                </a:solidFill>
                <a:latin typeface="Calibri" panose="020F0502020204030204" pitchFamily="34" charset="0"/>
                <a:cs typeface="Calibri" panose="020F0502020204030204" pitchFamily="34" charset="0"/>
                <a:sym typeface="Calibri"/>
              </a:rPr>
              <a:t>SIA Area 21 Handbook Section 8.4: “All important decisions are to be discussion, vote and wherever possible, by substantial unanimity.” </a:t>
            </a:r>
          </a:p>
          <a:p>
            <a:pPr marL="158750" indent="0" algn="ctr">
              <a:buNone/>
            </a:pPr>
            <a:r>
              <a:rPr lang="en-US" sz="2400" dirty="0">
                <a:solidFill>
                  <a:schemeClr val="tx1"/>
                </a:solidFill>
                <a:latin typeface="Calibri" panose="020F0502020204030204" pitchFamily="34" charset="0"/>
                <a:cs typeface="Calibri" panose="020F0502020204030204" pitchFamily="34" charset="0"/>
                <a:sym typeface="Calibri"/>
              </a:rPr>
              <a:t>This practice reflects Warranty Four of Concept XII of the 12 Concepts for World Service.</a:t>
            </a:r>
          </a:p>
          <a:p>
            <a:pPr marL="158750" indent="0" algn="ctr">
              <a:buNone/>
            </a:pPr>
            <a:r>
              <a:rPr lang="en-US" sz="2400" dirty="0">
                <a:solidFill>
                  <a:schemeClr val="tx1"/>
                </a:solidFill>
                <a:latin typeface="Calibri" panose="020F0502020204030204" pitchFamily="34" charset="0"/>
                <a:cs typeface="Calibri" panose="020F0502020204030204" pitchFamily="34" charset="0"/>
                <a:sym typeface="Calibri"/>
              </a:rPr>
              <a:t>Just before a vote on a motion, the Chair will inform the Assembly whether the motion requires a simple majority to pass or if it requires substantial unanimity to pass.. </a:t>
            </a:r>
          </a:p>
        </p:txBody>
      </p:sp>
    </p:spTree>
    <p:extLst>
      <p:ext uri="{BB962C8B-B14F-4D97-AF65-F5344CB8AC3E}">
        <p14:creationId xmlns:p14="http://schemas.microsoft.com/office/powerpoint/2010/main" val="11542997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71EB2E0B-C894-8DF0-48BC-C66A1A7C7599}"/>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DD397E84-3A41-CFDC-8D0D-B6F1A74BE98B}"/>
              </a:ext>
            </a:extLst>
          </p:cNvPr>
          <p:cNvSpPr>
            <a:spLocks noGrp="1"/>
          </p:cNvSpPr>
          <p:nvPr>
            <p:ph type="title"/>
          </p:nvPr>
        </p:nvSpPr>
        <p:spPr>
          <a:xfrm>
            <a:off x="285750" y="144780"/>
            <a:ext cx="8572500" cy="64008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buSzPts val="2700"/>
            </a:pPr>
            <a:r>
              <a:rPr lang="en-US" sz="4000" dirty="0">
                <a:latin typeface="Calibri"/>
                <a:ea typeface="Calibri"/>
                <a:cs typeface="Calibri"/>
                <a:sym typeface="Calibri"/>
              </a:rPr>
              <a:t>MINORITY OPINION </a:t>
            </a:r>
            <a:endParaRPr sz="4000" dirty="0">
              <a:latin typeface="Calibri"/>
              <a:cs typeface="Calibri"/>
              <a:sym typeface="Calibri"/>
            </a:endParaRPr>
          </a:p>
        </p:txBody>
      </p:sp>
      <p:sp>
        <p:nvSpPr>
          <p:cNvPr id="256" name="Google Shape;256;p10">
            <a:extLst>
              <a:ext uri="{FF2B5EF4-FFF2-40B4-BE49-F238E27FC236}">
                <a16:creationId xmlns:a16="http://schemas.microsoft.com/office/drawing/2014/main" id="{730C0C29-E415-8B1D-65EE-50C0E5684EC5}"/>
              </a:ext>
            </a:extLst>
          </p:cNvPr>
          <p:cNvSpPr txBox="1">
            <a:spLocks noGrp="1"/>
          </p:cNvSpPr>
          <p:nvPr>
            <p:ph type="body" idx="1"/>
          </p:nvPr>
        </p:nvSpPr>
        <p:spPr>
          <a:xfrm>
            <a:off x="285750" y="914400"/>
            <a:ext cx="8572500" cy="4084319"/>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spcBef>
                <a:spcPts val="0"/>
              </a:spcBef>
              <a:buClr>
                <a:schemeClr val="dk1"/>
              </a:buClr>
              <a:buSzPts val="1800"/>
              <a:buNone/>
            </a:pPr>
            <a:r>
              <a:rPr lang="en-US" dirty="0">
                <a:solidFill>
                  <a:schemeClr val="dk1"/>
                </a:solidFill>
                <a:latin typeface="Calibri"/>
                <a:ea typeface="Calibri"/>
                <a:cs typeface="Calibri"/>
                <a:sym typeface="Calibri"/>
              </a:rPr>
              <a:t>After a vote on a contentious issue, the chair will ask for the minority opinion to be heard. This is done so the Area’s action is not in conflict with Concept 5 of the 12 Concepts for World Service: Right of Appeal.</a:t>
            </a: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From the </a:t>
            </a:r>
            <a:r>
              <a:rPr lang="en-US" i="1" dirty="0">
                <a:solidFill>
                  <a:schemeClr val="dk1"/>
                </a:solidFill>
                <a:latin typeface="Calibri"/>
                <a:ea typeface="Calibri"/>
                <a:cs typeface="Calibri"/>
                <a:sym typeface="Calibri"/>
              </a:rPr>
              <a:t>Area 21 SIA Handbook</a:t>
            </a:r>
            <a:r>
              <a:rPr lang="en-US" dirty="0">
                <a:solidFill>
                  <a:schemeClr val="dk1"/>
                </a:solidFill>
                <a:latin typeface="Calibri"/>
                <a:ea typeface="Calibri"/>
                <a:cs typeface="Calibri"/>
                <a:sym typeface="Calibri"/>
              </a:rPr>
              <a:t>, Section 8.4.3: </a:t>
            </a: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“Once a vote has been conducted, the Chairperson will call for the “Minority Opinion.” At this juncture, all who wish to speak against the vote just taken are invited and encouraged to do so. During Minority Opinion sharing, no member may speak to issue from the standpoint of the majority. Minority opinion is only for the expression of the minority opinion.</a:t>
            </a:r>
          </a:p>
          <a:p>
            <a:pPr marL="0" lvl="0" indent="0">
              <a:spcBef>
                <a:spcPts val="800"/>
              </a:spcBef>
              <a:buClr>
                <a:schemeClr val="dk1"/>
              </a:buClr>
              <a:buSzPts val="1800"/>
              <a:buNone/>
            </a:pPr>
            <a:r>
              <a:rPr lang="en-US" dirty="0">
                <a:solidFill>
                  <a:schemeClr val="dk1"/>
                </a:solidFill>
                <a:latin typeface="Calibri"/>
                <a:ea typeface="Calibri"/>
                <a:cs typeface="Calibri"/>
                <a:sym typeface="Calibri"/>
              </a:rPr>
              <a:t>After sharing of the Minority Opinion, the Chairperson will ask if anyone who voted with the majority wishes to change their vote. If anyone in the majority has changed their mind on the issue, the Chair will preside over another vote on the motion. If the motion is again passed, the vote stands. If the motion is defeated during the second vote, it is defeated entirely.” </a:t>
            </a:r>
          </a:p>
          <a:p>
            <a:pPr marL="0" lvl="0" indent="0">
              <a:spcBef>
                <a:spcPts val="800"/>
              </a:spcBef>
              <a:buClr>
                <a:schemeClr val="dk1"/>
              </a:buClr>
              <a:buSzPts val="1800"/>
              <a:buNone/>
            </a:pPr>
            <a:r>
              <a:rPr lang="en-US" sz="1100" b="1" dirty="0">
                <a:solidFill>
                  <a:schemeClr val="dk1"/>
                </a:solidFill>
                <a:latin typeface="Calibri"/>
                <a:ea typeface="Calibri"/>
                <a:cs typeface="Calibri"/>
                <a:sym typeface="Calibri"/>
              </a:rPr>
              <a:t>NOTE: the General Service Conference uses a different procedure. It is described in the </a:t>
            </a:r>
            <a:r>
              <a:rPr lang="en-US" sz="1100" b="1" i="1" dirty="0">
                <a:solidFill>
                  <a:schemeClr val="dk1"/>
                </a:solidFill>
                <a:latin typeface="Calibri"/>
                <a:ea typeface="Calibri"/>
                <a:cs typeface="Calibri"/>
                <a:sym typeface="Calibri"/>
              </a:rPr>
              <a:t>A.A. Service Manual 2021-2023 edition</a:t>
            </a:r>
            <a:r>
              <a:rPr lang="en-US" sz="1100" b="1" dirty="0">
                <a:solidFill>
                  <a:schemeClr val="dk1"/>
                </a:solidFill>
                <a:latin typeface="Calibri"/>
                <a:ea typeface="Calibri"/>
                <a:cs typeface="Calibri"/>
                <a:sym typeface="Calibri"/>
              </a:rPr>
              <a:t>, pg. 166.</a:t>
            </a:r>
          </a:p>
        </p:txBody>
      </p:sp>
    </p:spTree>
    <p:extLst>
      <p:ext uri="{BB962C8B-B14F-4D97-AF65-F5344CB8AC3E}">
        <p14:creationId xmlns:p14="http://schemas.microsoft.com/office/powerpoint/2010/main" val="499180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5"/>
          <p:cNvSpPr>
            <a:spLocks noGrp="1"/>
          </p:cNvSpPr>
          <p:nvPr>
            <p:ph type="title"/>
          </p:nvPr>
        </p:nvSpPr>
        <p:spPr>
          <a:xfrm>
            <a:off x="274032" y="214465"/>
            <a:ext cx="8577072" cy="573075"/>
          </a:xfrm>
          <a:prstGeom prst="roundRect">
            <a:avLst/>
          </a:prstGeom>
          <a:solidFill>
            <a:schemeClr val="bg1"/>
          </a:solidFill>
          <a:ln w="19050">
            <a:solidFill>
              <a:schemeClr val="tx1"/>
            </a:solid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chemeClr val="dk1"/>
              </a:buClr>
              <a:buSzPts val="3000"/>
              <a:buFont typeface="Arial"/>
              <a:buNone/>
            </a:pPr>
            <a:r>
              <a:rPr lang="en" sz="3600" dirty="0">
                <a:solidFill>
                  <a:schemeClr val="dk1"/>
                </a:solidFill>
                <a:latin typeface="Calibri"/>
                <a:ea typeface="Calibri"/>
                <a:cs typeface="Calibri"/>
                <a:sym typeface="Calibri"/>
              </a:rPr>
              <a:t>ZOOM BASICS &amp; VOTING</a:t>
            </a:r>
            <a:endParaRPr sz="3600" dirty="0">
              <a:solidFill>
                <a:schemeClr val="dk1"/>
              </a:solidFill>
              <a:latin typeface="Calibri"/>
              <a:ea typeface="Calibri"/>
              <a:cs typeface="Calibri"/>
              <a:sym typeface="Calibri"/>
            </a:endParaRPr>
          </a:p>
        </p:txBody>
      </p:sp>
      <p:sp>
        <p:nvSpPr>
          <p:cNvPr id="286" name="Google Shape;286;p15"/>
          <p:cNvSpPr txBox="1"/>
          <p:nvPr/>
        </p:nvSpPr>
        <p:spPr>
          <a:xfrm>
            <a:off x="267860" y="910109"/>
            <a:ext cx="8577072" cy="411648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Times New Roman"/>
              <a:buNone/>
            </a:pPr>
            <a:r>
              <a:rPr lang="en" sz="1900" b="1" i="0" u="none" strike="noStrike" cap="none" dirty="0">
                <a:solidFill>
                  <a:srgbClr val="000000"/>
                </a:solidFill>
                <a:latin typeface="Calibri"/>
                <a:ea typeface="Calibri"/>
                <a:cs typeface="Calibri"/>
                <a:sym typeface="Calibri"/>
              </a:rPr>
              <a:t>Make sure your Zoom client is updated to the latest version. </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0" i="0" u="none" strike="noStrike" cap="none" dirty="0">
                <a:solidFill>
                  <a:srgbClr val="000000"/>
                </a:solidFill>
                <a:latin typeface="Calibri"/>
                <a:ea typeface="Calibri"/>
                <a:cs typeface="Calibri"/>
                <a:sym typeface="Calibri"/>
              </a:rPr>
              <a:t>Under settings select “</a:t>
            </a:r>
            <a:r>
              <a:rPr lang="en" sz="1900" b="0" i="0" u="sng" strike="noStrike" cap="none" dirty="0">
                <a:solidFill>
                  <a:srgbClr val="000000"/>
                </a:solidFill>
                <a:latin typeface="Calibri"/>
                <a:ea typeface="Calibri"/>
                <a:cs typeface="Calibri"/>
                <a:sym typeface="Calibri"/>
              </a:rPr>
              <a:t>Always show meeting controls</a:t>
            </a:r>
            <a:r>
              <a:rPr lang="en" sz="1900" b="0" i="0" u="none" strike="noStrike" cap="none" dirty="0">
                <a:solidFill>
                  <a:srgbClr val="000000"/>
                </a:solidFill>
                <a:latin typeface="Calibri"/>
                <a:ea typeface="Calibri"/>
                <a:cs typeface="Calibri"/>
                <a:sym typeface="Calibri"/>
              </a:rPr>
              <a:t>” </a:t>
            </a:r>
          </a:p>
          <a:p>
            <a:pPr marL="0" marR="0" lvl="0" indent="0" algn="l" rtl="0">
              <a:lnSpc>
                <a:spcPct val="100000"/>
              </a:lnSpc>
              <a:spcBef>
                <a:spcPts val="0"/>
              </a:spcBef>
              <a:spcAft>
                <a:spcPts val="0"/>
              </a:spcAft>
              <a:buClr>
                <a:srgbClr val="000000"/>
              </a:buClr>
              <a:buSzPts val="1400"/>
              <a:buFont typeface="Times New Roman"/>
              <a:buNone/>
            </a:pPr>
            <a:r>
              <a:rPr lang="en" sz="1900" b="0" i="0" u="none" strike="noStrike" cap="none" dirty="0">
                <a:solidFill>
                  <a:srgbClr val="000000"/>
                </a:solidFill>
                <a:latin typeface="Calibri"/>
                <a:ea typeface="Calibri"/>
                <a:cs typeface="Calibri"/>
                <a:sym typeface="Calibri"/>
              </a:rPr>
              <a:t>Phone: swipe left on the tool bar then 3 dots then meeting settings. </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0" i="0" u="none" strike="noStrike" cap="none" dirty="0">
                <a:solidFill>
                  <a:srgbClr val="000000"/>
                </a:solidFill>
                <a:latin typeface="Calibri"/>
                <a:ea typeface="Calibri"/>
                <a:cs typeface="Calibri"/>
                <a:sym typeface="Calibri"/>
              </a:rPr>
              <a:t>Computer: from the client select user icon top left then settings</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1" i="0" u="none" strike="noStrike" cap="none" dirty="0">
                <a:solidFill>
                  <a:srgbClr val="000000"/>
                </a:solidFill>
                <a:latin typeface="Calibri"/>
                <a:ea typeface="Calibri"/>
                <a:cs typeface="Calibri"/>
                <a:sym typeface="Calibri"/>
              </a:rPr>
              <a:t>To raise / lower your hand: </a:t>
            </a:r>
            <a:r>
              <a:rPr lang="en" sz="1900" b="0" i="0" u="none" strike="noStrike" cap="none" dirty="0">
                <a:solidFill>
                  <a:srgbClr val="000000"/>
                </a:solidFill>
                <a:latin typeface="Calibri"/>
                <a:ea typeface="Calibri"/>
                <a:cs typeface="Calibri"/>
                <a:sym typeface="Calibri"/>
              </a:rPr>
              <a:t>(To be recognized by the chair)</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1" i="0" u="none" strike="noStrike" cap="none" dirty="0">
                <a:solidFill>
                  <a:srgbClr val="000000"/>
                </a:solidFill>
                <a:latin typeface="Calibri"/>
                <a:ea typeface="Calibri"/>
                <a:cs typeface="Calibri"/>
                <a:sym typeface="Calibri"/>
              </a:rPr>
              <a:t>Phone:</a:t>
            </a:r>
            <a:r>
              <a:rPr lang="en" sz="1900" b="0" i="0" u="none" strike="noStrike" cap="none" dirty="0">
                <a:solidFill>
                  <a:srgbClr val="000000"/>
                </a:solidFill>
                <a:latin typeface="Calibri"/>
                <a:ea typeface="Calibri"/>
                <a:cs typeface="Calibri"/>
                <a:sym typeface="Calibri"/>
              </a:rPr>
              <a:t> Push *9</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1" i="0" u="none" strike="noStrike" cap="none" dirty="0">
                <a:solidFill>
                  <a:srgbClr val="000000"/>
                </a:solidFill>
                <a:latin typeface="Calibri"/>
                <a:ea typeface="Calibri"/>
                <a:cs typeface="Calibri"/>
                <a:sym typeface="Calibri"/>
              </a:rPr>
              <a:t>Smartphone</a:t>
            </a:r>
            <a:r>
              <a:rPr lang="en" sz="1900" b="0" i="0" u="none" strike="noStrike" cap="none" dirty="0">
                <a:solidFill>
                  <a:srgbClr val="FFFFFF"/>
                </a:solidFill>
                <a:latin typeface="Calibri"/>
                <a:ea typeface="Calibri"/>
                <a:cs typeface="Calibri"/>
                <a:sym typeface="Calibri"/>
              </a:rPr>
              <a:t>:</a:t>
            </a:r>
            <a:r>
              <a:rPr lang="en" sz="1900" b="0" i="0" u="none" strike="noStrike" cap="none" dirty="0">
                <a:solidFill>
                  <a:schemeClr val="dk1"/>
                </a:solidFill>
                <a:latin typeface="Calibri"/>
                <a:ea typeface="Calibri"/>
                <a:cs typeface="Calibri"/>
                <a:sym typeface="Calibri"/>
              </a:rPr>
              <a:t>T</a:t>
            </a:r>
            <a:r>
              <a:rPr lang="en" sz="1900" b="0" i="0" u="none" strike="noStrike" cap="none" dirty="0">
                <a:solidFill>
                  <a:srgbClr val="000000"/>
                </a:solidFill>
                <a:latin typeface="Calibri"/>
                <a:ea typeface="Calibri"/>
                <a:cs typeface="Calibri"/>
                <a:sym typeface="Calibri"/>
              </a:rPr>
              <a:t>ap the screen, then cursor to the three dots ... [More] at the bottom of the edge of the screen. then click on Raise hand /lower hand.</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1" i="0" u="none" strike="noStrike" cap="none" dirty="0">
                <a:solidFill>
                  <a:srgbClr val="000000"/>
                </a:solidFill>
                <a:latin typeface="Calibri"/>
                <a:ea typeface="Calibri"/>
                <a:cs typeface="Calibri"/>
                <a:sym typeface="Calibri"/>
              </a:rPr>
              <a:t>Computer / tablet</a:t>
            </a:r>
            <a:r>
              <a:rPr lang="en" sz="1900" b="0" i="0" u="none" strike="noStrike" cap="none" dirty="0">
                <a:solidFill>
                  <a:srgbClr val="000000"/>
                </a:solidFill>
                <a:latin typeface="Calibri"/>
                <a:ea typeface="Calibri"/>
                <a:cs typeface="Calibri"/>
                <a:sym typeface="Calibri"/>
              </a:rPr>
              <a:t>:</a:t>
            </a:r>
            <a:r>
              <a:rPr lang="en" sz="1900" b="0" i="0" u="none" strike="noStrike" cap="none" dirty="0">
                <a:solidFill>
                  <a:srgbClr val="FFFFFF"/>
                </a:solidFill>
                <a:latin typeface="Calibri"/>
                <a:ea typeface="Calibri"/>
                <a:cs typeface="Calibri"/>
                <a:sym typeface="Calibri"/>
              </a:rPr>
              <a:t> </a:t>
            </a:r>
            <a:r>
              <a:rPr lang="en" sz="1900" b="0" i="0" u="none" strike="noStrike" cap="none" dirty="0">
                <a:solidFill>
                  <a:srgbClr val="000000"/>
                </a:solidFill>
                <a:latin typeface="Calibri"/>
                <a:ea typeface="Calibri"/>
                <a:cs typeface="Calibri"/>
                <a:sym typeface="Calibri"/>
              </a:rPr>
              <a:t>Cursor to the bottom of the screen. Selection Reactions and click on the hand icon.</a:t>
            </a:r>
            <a:endParaRPr sz="1900" b="0" i="0" u="none" strike="noStrike" cap="none" dirty="0">
              <a:solidFill>
                <a:srgbClr val="000000"/>
              </a:solidFill>
              <a:highlight>
                <a:srgbClr val="000000"/>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900" b="0" i="0" u="none" strike="noStrike" cap="none" dirty="0">
                <a:solidFill>
                  <a:srgbClr val="000000"/>
                </a:solidFill>
                <a:latin typeface="Calibri"/>
                <a:ea typeface="Calibri"/>
                <a:cs typeface="Calibri"/>
                <a:sym typeface="Calibri"/>
              </a:rPr>
              <a:t>OR using your keyboard Alt + Y (Windows) Option + Y (Mac)</a:t>
            </a:r>
            <a:endParaRPr sz="19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endParaRPr lang="en-US" sz="1100" b="1" i="1" u="sng"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Times New Roman"/>
              <a:buNone/>
            </a:pPr>
            <a:r>
              <a:rPr lang="en" sz="1800" b="1" i="1" u="none" strike="noStrike" cap="none" dirty="0">
                <a:solidFill>
                  <a:srgbClr val="000000"/>
                </a:solidFill>
                <a:latin typeface="Calibri"/>
                <a:ea typeface="Calibri"/>
                <a:cs typeface="Calibri"/>
                <a:sym typeface="Calibri"/>
              </a:rPr>
              <a:t>For anonymous voting please wait for the poll to start. If your platform doesn't show Polls, please text your response to: 217-825-7595 Tim or xxx-xxx-xxxx XXXX</a:t>
            </a:r>
            <a:endParaRPr sz="1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8" name="Picture 297">
            <a:extLst>
              <a:ext uri="{FF2B5EF4-FFF2-40B4-BE49-F238E27FC236}">
                <a16:creationId xmlns:a16="http://schemas.microsoft.com/office/drawing/2014/main" id="{F8821FEA-0432-7C10-DE16-C42F182075E6}"/>
              </a:ext>
            </a:extLst>
          </p:cNvPr>
          <p:cNvPicPr>
            <a:picLocks noChangeAspect="1"/>
          </p:cNvPicPr>
          <p:nvPr/>
        </p:nvPicPr>
        <p:blipFill>
          <a:blip r:embed="rId3"/>
          <a:stretch>
            <a:fillRect/>
          </a:stretch>
        </p:blipFill>
        <p:spPr>
          <a:xfrm>
            <a:off x="5523065" y="1297865"/>
            <a:ext cx="1731002" cy="3749040"/>
          </a:xfrm>
          <a:prstGeom prst="rect">
            <a:avLst/>
          </a:prstGeom>
        </p:spPr>
      </p:pic>
      <p:pic>
        <p:nvPicPr>
          <p:cNvPr id="291" name="Picture 290">
            <a:extLst>
              <a:ext uri="{FF2B5EF4-FFF2-40B4-BE49-F238E27FC236}">
                <a16:creationId xmlns:a16="http://schemas.microsoft.com/office/drawing/2014/main" id="{E9D846C9-B037-FA0B-2723-5BA17BD70691}"/>
              </a:ext>
            </a:extLst>
          </p:cNvPr>
          <p:cNvPicPr>
            <a:picLocks noChangeAspect="1"/>
          </p:cNvPicPr>
          <p:nvPr/>
        </p:nvPicPr>
        <p:blipFill>
          <a:blip r:embed="rId4"/>
          <a:stretch>
            <a:fillRect/>
          </a:stretch>
        </p:blipFill>
        <p:spPr>
          <a:xfrm>
            <a:off x="7335694" y="1297865"/>
            <a:ext cx="1731002" cy="3749040"/>
          </a:xfrm>
          <a:prstGeom prst="rect">
            <a:avLst/>
          </a:prstGeom>
        </p:spPr>
      </p:pic>
      <p:pic>
        <p:nvPicPr>
          <p:cNvPr id="289" name="Picture 288">
            <a:extLst>
              <a:ext uri="{FF2B5EF4-FFF2-40B4-BE49-F238E27FC236}">
                <a16:creationId xmlns:a16="http://schemas.microsoft.com/office/drawing/2014/main" id="{BF78A7A8-739C-46ED-183A-ECB12444735F}"/>
              </a:ext>
            </a:extLst>
          </p:cNvPr>
          <p:cNvPicPr>
            <a:picLocks noChangeAspect="1"/>
          </p:cNvPicPr>
          <p:nvPr/>
        </p:nvPicPr>
        <p:blipFill>
          <a:blip r:embed="rId5"/>
          <a:stretch>
            <a:fillRect/>
          </a:stretch>
        </p:blipFill>
        <p:spPr>
          <a:xfrm>
            <a:off x="3710435" y="1297865"/>
            <a:ext cx="1731002" cy="3749040"/>
          </a:xfrm>
          <a:prstGeom prst="rect">
            <a:avLst/>
          </a:prstGeom>
        </p:spPr>
      </p:pic>
      <p:pic>
        <p:nvPicPr>
          <p:cNvPr id="31" name="Picture 30">
            <a:extLst>
              <a:ext uri="{FF2B5EF4-FFF2-40B4-BE49-F238E27FC236}">
                <a16:creationId xmlns:a16="http://schemas.microsoft.com/office/drawing/2014/main" id="{A67E2968-BCAA-1423-F2A0-3698E6A2D61F}"/>
              </a:ext>
            </a:extLst>
          </p:cNvPr>
          <p:cNvPicPr>
            <a:picLocks noChangeAspect="1"/>
          </p:cNvPicPr>
          <p:nvPr/>
        </p:nvPicPr>
        <p:blipFill>
          <a:blip r:embed="rId6"/>
          <a:stretch>
            <a:fillRect/>
          </a:stretch>
        </p:blipFill>
        <p:spPr>
          <a:xfrm>
            <a:off x="1897805" y="1297865"/>
            <a:ext cx="1731002" cy="3749040"/>
          </a:xfrm>
          <a:prstGeom prst="rect">
            <a:avLst/>
          </a:prstGeom>
        </p:spPr>
      </p:pic>
      <p:pic>
        <p:nvPicPr>
          <p:cNvPr id="29" name="Picture 28">
            <a:extLst>
              <a:ext uri="{FF2B5EF4-FFF2-40B4-BE49-F238E27FC236}">
                <a16:creationId xmlns:a16="http://schemas.microsoft.com/office/drawing/2014/main" id="{197B735A-6066-10FE-EEA2-F502B2BE01DA}"/>
              </a:ext>
            </a:extLst>
          </p:cNvPr>
          <p:cNvPicPr>
            <a:picLocks noChangeAspect="1"/>
          </p:cNvPicPr>
          <p:nvPr/>
        </p:nvPicPr>
        <p:blipFill>
          <a:blip r:embed="rId7"/>
          <a:stretch>
            <a:fillRect/>
          </a:stretch>
        </p:blipFill>
        <p:spPr>
          <a:xfrm>
            <a:off x="85019" y="1302948"/>
            <a:ext cx="1731158" cy="3749040"/>
          </a:xfrm>
          <a:prstGeom prst="rect">
            <a:avLst/>
          </a:prstGeom>
        </p:spPr>
      </p:pic>
      <p:sp>
        <p:nvSpPr>
          <p:cNvPr id="293" name="Google Shape;293;p16"/>
          <p:cNvSpPr>
            <a:spLocks noGrp="1"/>
          </p:cNvSpPr>
          <p:nvPr>
            <p:ph type="title"/>
          </p:nvPr>
        </p:nvSpPr>
        <p:spPr>
          <a:xfrm>
            <a:off x="133726" y="126688"/>
            <a:ext cx="1592209" cy="1000546"/>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chemeClr val="dk1"/>
              </a:buClr>
              <a:buSzPts val="3000"/>
              <a:buFont typeface="Arial"/>
              <a:buNone/>
            </a:pPr>
            <a:r>
              <a:rPr lang="en" sz="2400" dirty="0">
                <a:solidFill>
                  <a:schemeClr val="dk1"/>
                </a:solidFill>
                <a:latin typeface="Calibri"/>
                <a:ea typeface="Calibri"/>
                <a:cs typeface="Calibri"/>
                <a:sym typeface="Calibri"/>
              </a:rPr>
              <a:t>ZOOM BASICS &amp; VOTING</a:t>
            </a:r>
            <a:endParaRPr sz="2400" dirty="0">
              <a:solidFill>
                <a:schemeClr val="dk1"/>
              </a:solidFill>
              <a:latin typeface="Calibri"/>
              <a:ea typeface="Calibri"/>
              <a:cs typeface="Calibri"/>
              <a:sym typeface="Calibri"/>
            </a:endParaRPr>
          </a:p>
        </p:txBody>
      </p:sp>
      <p:sp>
        <p:nvSpPr>
          <p:cNvPr id="2" name="Arrow: Right 1">
            <a:extLst>
              <a:ext uri="{FF2B5EF4-FFF2-40B4-BE49-F238E27FC236}">
                <a16:creationId xmlns:a16="http://schemas.microsoft.com/office/drawing/2014/main" id="{0ED9D68C-28C6-A8E4-8A4F-139C0F9661A9}"/>
              </a:ext>
            </a:extLst>
          </p:cNvPr>
          <p:cNvSpPr/>
          <p:nvPr/>
        </p:nvSpPr>
        <p:spPr>
          <a:xfrm rot="6030260">
            <a:off x="3208455" y="1816971"/>
            <a:ext cx="2178274" cy="217136"/>
          </a:xfrm>
          <a:prstGeom prst="rightArrow">
            <a:avLst>
              <a:gd name="adj1" fmla="val 50000"/>
              <a:gd name="adj2" fmla="val 11007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CFDB8329-127A-D98F-07E9-23452F433330}"/>
              </a:ext>
            </a:extLst>
          </p:cNvPr>
          <p:cNvSpPr/>
          <p:nvPr/>
        </p:nvSpPr>
        <p:spPr>
          <a:xfrm>
            <a:off x="3604444" y="3144274"/>
            <a:ext cx="356950" cy="215826"/>
          </a:xfrm>
          <a:prstGeom prst="rightArrow">
            <a:avLst>
              <a:gd name="adj1" fmla="val 50000"/>
              <a:gd name="adj2" fmla="val 11007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A0DB0C00-836D-E09B-8B65-F9AFF6C76809}"/>
              </a:ext>
            </a:extLst>
          </p:cNvPr>
          <p:cNvSpPr/>
          <p:nvPr/>
        </p:nvSpPr>
        <p:spPr>
          <a:xfrm>
            <a:off x="3565520" y="3940559"/>
            <a:ext cx="3964001" cy="215827"/>
          </a:xfrm>
          <a:prstGeom prst="rightArrow">
            <a:avLst>
              <a:gd name="adj1" fmla="val 50000"/>
              <a:gd name="adj2" fmla="val 11007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ECC88DB3-F762-016F-1A08-C7D50A161542}"/>
              </a:ext>
            </a:extLst>
          </p:cNvPr>
          <p:cNvSpPr/>
          <p:nvPr/>
        </p:nvSpPr>
        <p:spPr>
          <a:xfrm>
            <a:off x="2978793" y="4410218"/>
            <a:ext cx="2717329" cy="215827"/>
          </a:xfrm>
          <a:prstGeom prst="rightArrow">
            <a:avLst>
              <a:gd name="adj1" fmla="val 50000"/>
              <a:gd name="adj2" fmla="val 11007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2D01FE62-DEEF-7A90-8A8F-2C5C76A1ADBE}"/>
              </a:ext>
            </a:extLst>
          </p:cNvPr>
          <p:cNvSpPr/>
          <p:nvPr/>
        </p:nvSpPr>
        <p:spPr>
          <a:xfrm rot="19333278">
            <a:off x="1198582" y="4289386"/>
            <a:ext cx="883551" cy="201287"/>
          </a:xfrm>
          <a:prstGeom prst="rightArrow">
            <a:avLst>
              <a:gd name="adj1" fmla="val 50000"/>
              <a:gd name="adj2" fmla="val 11007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298">
            <a:extLst>
              <a:ext uri="{FF2B5EF4-FFF2-40B4-BE49-F238E27FC236}">
                <a16:creationId xmlns:a16="http://schemas.microsoft.com/office/drawing/2014/main" id="{34BD0CC2-D470-9A5F-B2E5-1FBE90102879}"/>
              </a:ext>
            </a:extLst>
          </p:cNvPr>
          <p:cNvSpPr/>
          <p:nvPr/>
        </p:nvSpPr>
        <p:spPr>
          <a:xfrm>
            <a:off x="7495017" y="3192007"/>
            <a:ext cx="1273591" cy="538428"/>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Rounded Corners 299">
            <a:extLst>
              <a:ext uri="{FF2B5EF4-FFF2-40B4-BE49-F238E27FC236}">
                <a16:creationId xmlns:a16="http://schemas.microsoft.com/office/drawing/2014/main" id="{611CB9B4-AE3D-FF79-2D8E-205B4F1EEC10}"/>
              </a:ext>
            </a:extLst>
          </p:cNvPr>
          <p:cNvSpPr/>
          <p:nvPr/>
        </p:nvSpPr>
        <p:spPr>
          <a:xfrm>
            <a:off x="8334268" y="3168140"/>
            <a:ext cx="658756" cy="612080"/>
          </a:xfrm>
          <a:prstGeom prst="roundRect">
            <a:avLst/>
          </a:prstGeom>
          <a:solidFill>
            <a:schemeClr val="bg1"/>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Text to a friend.</a:t>
            </a:r>
          </a:p>
        </p:txBody>
      </p:sp>
      <p:sp>
        <p:nvSpPr>
          <p:cNvPr id="294" name="Google Shape;294;p16"/>
          <p:cNvSpPr txBox="1"/>
          <p:nvPr/>
        </p:nvSpPr>
        <p:spPr>
          <a:xfrm>
            <a:off x="2230822" y="126688"/>
            <a:ext cx="6779454" cy="1000545"/>
          </a:xfrm>
          <a:prstGeom prst="roundRect">
            <a:avLst/>
          </a:prstGeom>
          <a:solidFill>
            <a:schemeClr val="bg1"/>
          </a:solidFill>
          <a:ln w="19050">
            <a:solidFill>
              <a:schemeClr val="tx1"/>
            </a:solidFill>
          </a:ln>
        </p:spPr>
        <p:txBody>
          <a:bodyPr spcFirstLastPara="1" wrap="square" lIns="68575" tIns="68575" rIns="68575" bIns="68575" anchor="ctr" anchorCtr="0">
            <a:noAutofit/>
          </a:bodyPr>
          <a:lstStyle/>
          <a:p>
            <a:pPr lvl="0" algn="ctr">
              <a:buSzPts val="1400"/>
            </a:pPr>
            <a:r>
              <a:rPr lang="en-US" sz="2000" i="1" dirty="0">
                <a:latin typeface="Calibri"/>
                <a:ea typeface="Calibri"/>
                <a:cs typeface="Calibri"/>
                <a:sym typeface="Calibri"/>
              </a:rPr>
              <a:t>Please only use the yes  x  or no x   reactions for simple voting, choose only one. (the host will clear the results) </a:t>
            </a:r>
            <a:endParaRPr lang="en-US" sz="2000" dirty="0">
              <a:latin typeface="Calibri"/>
              <a:ea typeface="Calibri"/>
              <a:cs typeface="Calibri"/>
              <a:sym typeface="Calibri"/>
            </a:endParaRPr>
          </a:p>
          <a:p>
            <a:pPr lvl="0" algn="ctr">
              <a:buSzPts val="1400"/>
            </a:pPr>
            <a:r>
              <a:rPr lang="en-US" sz="2000" i="1" dirty="0">
                <a:latin typeface="Calibri"/>
                <a:ea typeface="Calibri"/>
                <a:cs typeface="Calibri"/>
                <a:sym typeface="Calibri"/>
              </a:rPr>
              <a:t>Polls will appear automatically.</a:t>
            </a:r>
            <a:endParaRPr lang="en-US" sz="2000" dirty="0">
              <a:latin typeface="Calibri"/>
              <a:ea typeface="Calibri"/>
              <a:cs typeface="Calibri"/>
              <a:sym typeface="Calibri"/>
            </a:endParaRPr>
          </a:p>
        </p:txBody>
      </p:sp>
      <p:pic>
        <p:nvPicPr>
          <p:cNvPr id="4" name="Picture 3">
            <a:extLst>
              <a:ext uri="{FF2B5EF4-FFF2-40B4-BE49-F238E27FC236}">
                <a16:creationId xmlns:a16="http://schemas.microsoft.com/office/drawing/2014/main" id="{56FFCA50-3668-6A77-D7A0-839C8903DBE9}"/>
              </a:ext>
            </a:extLst>
          </p:cNvPr>
          <p:cNvPicPr>
            <a:picLocks noChangeAspect="1"/>
          </p:cNvPicPr>
          <p:nvPr/>
        </p:nvPicPr>
        <p:blipFill>
          <a:blip r:embed="rId8"/>
          <a:stretch>
            <a:fillRect/>
          </a:stretch>
        </p:blipFill>
        <p:spPr>
          <a:xfrm>
            <a:off x="4804769" y="204964"/>
            <a:ext cx="244927" cy="247153"/>
          </a:xfrm>
          <a:prstGeom prst="rect">
            <a:avLst/>
          </a:prstGeom>
        </p:spPr>
      </p:pic>
      <p:pic>
        <p:nvPicPr>
          <p:cNvPr id="6" name="Picture 5">
            <a:extLst>
              <a:ext uri="{FF2B5EF4-FFF2-40B4-BE49-F238E27FC236}">
                <a16:creationId xmlns:a16="http://schemas.microsoft.com/office/drawing/2014/main" id="{D868B70D-6005-23EB-D7C2-475787705426}"/>
              </a:ext>
            </a:extLst>
          </p:cNvPr>
          <p:cNvPicPr>
            <a:picLocks noChangeAspect="1"/>
          </p:cNvPicPr>
          <p:nvPr/>
        </p:nvPicPr>
        <p:blipFill>
          <a:blip r:embed="rId9"/>
          <a:stretch>
            <a:fillRect/>
          </a:stretch>
        </p:blipFill>
        <p:spPr>
          <a:xfrm>
            <a:off x="5678870" y="206476"/>
            <a:ext cx="258275" cy="25827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BC9FEEBD-6D94-9059-C6DD-EB61B4E4794B}"/>
            </a:ext>
          </a:extLst>
        </p:cNvPr>
        <p:cNvGrpSpPr/>
        <p:nvPr/>
      </p:nvGrpSpPr>
      <p:grpSpPr>
        <a:xfrm>
          <a:off x="0" y="0"/>
          <a:ext cx="0" cy="0"/>
          <a:chOff x="0" y="0"/>
          <a:chExt cx="0" cy="0"/>
        </a:xfrm>
      </p:grpSpPr>
      <p:sp>
        <p:nvSpPr>
          <p:cNvPr id="255" name="Google Shape;255;p10">
            <a:extLst>
              <a:ext uri="{FF2B5EF4-FFF2-40B4-BE49-F238E27FC236}">
                <a16:creationId xmlns:a16="http://schemas.microsoft.com/office/drawing/2014/main" id="{6713BCB2-C86F-9D21-545C-D05F32671B87}"/>
              </a:ext>
            </a:extLst>
          </p:cNvPr>
          <p:cNvSpPr>
            <a:spLocks noGrp="1"/>
          </p:cNvSpPr>
          <p:nvPr>
            <p:ph type="title"/>
          </p:nvPr>
        </p:nvSpPr>
        <p:spPr>
          <a:xfrm>
            <a:off x="285750" y="144780"/>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buSzPts val="2700"/>
            </a:pPr>
            <a:r>
              <a:rPr lang="en-US" sz="3600" dirty="0">
                <a:latin typeface="Calibri"/>
                <a:ea typeface="Calibri"/>
                <a:cs typeface="Calibri"/>
                <a:sym typeface="Calibri"/>
              </a:rPr>
              <a:t>2025-2026 AREA 21 OFFICERS (PANEL 75)</a:t>
            </a:r>
            <a:endParaRPr sz="3600" dirty="0">
              <a:latin typeface="Calibri"/>
              <a:cs typeface="Calibri"/>
              <a:sym typeface="Calibri"/>
            </a:endParaRPr>
          </a:p>
        </p:txBody>
      </p:sp>
      <p:graphicFrame>
        <p:nvGraphicFramePr>
          <p:cNvPr id="4" name="Google Shape;303;p17">
            <a:extLst>
              <a:ext uri="{FF2B5EF4-FFF2-40B4-BE49-F238E27FC236}">
                <a16:creationId xmlns:a16="http://schemas.microsoft.com/office/drawing/2014/main" id="{CAD0D3A4-79CF-F2B1-73E2-4787DB8878B6}"/>
              </a:ext>
            </a:extLst>
          </p:cNvPr>
          <p:cNvGraphicFramePr/>
          <p:nvPr>
            <p:extLst>
              <p:ext uri="{D42A27DB-BD31-4B8C-83A1-F6EECF244321}">
                <p14:modId xmlns:p14="http://schemas.microsoft.com/office/powerpoint/2010/main" val="1234949208"/>
              </p:ext>
            </p:extLst>
          </p:nvPr>
        </p:nvGraphicFramePr>
        <p:xfrm>
          <a:off x="285751" y="1167317"/>
          <a:ext cx="8572500" cy="3598112"/>
        </p:xfrm>
        <a:graphic>
          <a:graphicData uri="http://schemas.openxmlformats.org/drawingml/2006/table">
            <a:tbl>
              <a:tblPr>
                <a:noFill/>
                <a:tableStyleId>{E5862F8C-4C0F-41EA-AB94-22AD4F9D516B}</a:tableStyleId>
              </a:tblPr>
              <a:tblGrid>
                <a:gridCol w="2152335">
                  <a:extLst>
                    <a:ext uri="{9D8B030D-6E8A-4147-A177-3AD203B41FA5}">
                      <a16:colId xmlns:a16="http://schemas.microsoft.com/office/drawing/2014/main" val="20000"/>
                    </a:ext>
                  </a:extLst>
                </a:gridCol>
                <a:gridCol w="1133658">
                  <a:extLst>
                    <a:ext uri="{9D8B030D-6E8A-4147-A177-3AD203B41FA5}">
                      <a16:colId xmlns:a16="http://schemas.microsoft.com/office/drawing/2014/main" val="20001"/>
                    </a:ext>
                  </a:extLst>
                </a:gridCol>
                <a:gridCol w="3712515">
                  <a:extLst>
                    <a:ext uri="{9D8B030D-6E8A-4147-A177-3AD203B41FA5}">
                      <a16:colId xmlns:a16="http://schemas.microsoft.com/office/drawing/2014/main" val="20002"/>
                    </a:ext>
                  </a:extLst>
                </a:gridCol>
                <a:gridCol w="1573992">
                  <a:extLst>
                    <a:ext uri="{9D8B030D-6E8A-4147-A177-3AD203B41FA5}">
                      <a16:colId xmlns:a16="http://schemas.microsoft.com/office/drawing/2014/main" val="20003"/>
                    </a:ext>
                  </a:extLst>
                </a:gridCol>
              </a:tblGrid>
              <a:tr h="449764">
                <a:tc>
                  <a:txBody>
                    <a:bodyPr/>
                    <a:lstStyle/>
                    <a:p>
                      <a:pPr marL="0" marR="0" lvl="0" indent="0" algn="l" rtl="0">
                        <a:lnSpc>
                          <a:spcPct val="100000"/>
                        </a:lnSpc>
                        <a:spcBef>
                          <a:spcPts val="0"/>
                        </a:spcBef>
                        <a:spcAft>
                          <a:spcPts val="0"/>
                        </a:spcAft>
                        <a:buClr>
                          <a:schemeClr val="lt1"/>
                        </a:buClr>
                        <a:buSzPts val="1700"/>
                        <a:buFont typeface="Arial"/>
                        <a:buNone/>
                      </a:pPr>
                      <a:r>
                        <a:rPr lang="en" sz="1900" b="1" u="none" strike="noStrike" cap="none" dirty="0">
                          <a:latin typeface="Calibri" panose="020F0502020204030204" pitchFamily="34" charset="0"/>
                          <a:ea typeface="Calibri"/>
                          <a:cs typeface="Calibri" panose="020F0502020204030204" pitchFamily="34" charset="0"/>
                          <a:sym typeface="Calibri"/>
                        </a:rPr>
                        <a:t>Position</a:t>
                      </a:r>
                      <a:endParaRPr sz="1900" b="1" u="none" strike="noStrike" cap="none" dirty="0">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700"/>
                        <a:buFont typeface="Arial"/>
                        <a:buNone/>
                      </a:pPr>
                      <a:r>
                        <a:rPr lang="en" sz="1900" b="1" u="none" strike="noStrike" cap="none">
                          <a:latin typeface="Calibri" panose="020F0502020204030204" pitchFamily="34" charset="0"/>
                          <a:ea typeface="Calibri"/>
                          <a:cs typeface="Calibri" panose="020F0502020204030204" pitchFamily="34" charset="0"/>
                          <a:sym typeface="Calibri"/>
                        </a:rPr>
                        <a:t>Name</a:t>
                      </a:r>
                      <a:endParaRPr sz="1900" b="1" u="none" strike="noStrike" cap="none">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700"/>
                        <a:buFont typeface="Arial"/>
                        <a:buNone/>
                      </a:pPr>
                      <a:r>
                        <a:rPr lang="en" sz="1900" b="1" u="none" strike="noStrike" cap="none" dirty="0">
                          <a:solidFill>
                            <a:schemeClr val="dk1"/>
                          </a:solidFill>
                          <a:latin typeface="Calibri" panose="020F0502020204030204" pitchFamily="34" charset="0"/>
                          <a:ea typeface="Calibri"/>
                          <a:cs typeface="Calibri" panose="020F0502020204030204" pitchFamily="34" charset="0"/>
                          <a:sym typeface="Calibri"/>
                        </a:rPr>
                        <a:t>Email</a:t>
                      </a:r>
                      <a:endParaRPr sz="1900" b="1"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700"/>
                        <a:buFont typeface="Arial"/>
                        <a:buNone/>
                      </a:pPr>
                      <a:r>
                        <a:rPr lang="en" sz="1900" b="1" u="none" strike="noStrike" cap="none">
                          <a:solidFill>
                            <a:schemeClr val="dk1"/>
                          </a:solidFill>
                          <a:latin typeface="Calibri" panose="020F0502020204030204" pitchFamily="34" charset="0"/>
                          <a:ea typeface="Calibri"/>
                          <a:cs typeface="Calibri" panose="020F0502020204030204" pitchFamily="34" charset="0"/>
                          <a:sym typeface="Calibri"/>
                        </a:rPr>
                        <a:t>Phone</a:t>
                      </a:r>
                      <a:endParaRPr sz="1900" b="1"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dirty="0">
                          <a:solidFill>
                            <a:schemeClr val="dk1"/>
                          </a:solidFill>
                          <a:latin typeface="Calibri" panose="020F0502020204030204" pitchFamily="34" charset="0"/>
                          <a:ea typeface="Calibri"/>
                          <a:cs typeface="Calibri" panose="020F0502020204030204" pitchFamily="34" charset="0"/>
                          <a:sym typeface="Calibri"/>
                        </a:rPr>
                        <a:t>Chair</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Tom H.</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tchensold@frontier.com</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618-580-1118</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2857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a:solidFill>
                            <a:schemeClr val="dk1"/>
                          </a:solidFill>
                          <a:latin typeface="Calibri" panose="020F0502020204030204" pitchFamily="34" charset="0"/>
                          <a:ea typeface="Calibri"/>
                          <a:cs typeface="Calibri" panose="020F0502020204030204" pitchFamily="34" charset="0"/>
                          <a:sym typeface="Calibri"/>
                        </a:rPr>
                        <a:t>Alternate Chair</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US" sz="1900" b="0" u="none" strike="noStrike" cap="none" dirty="0">
                          <a:solidFill>
                            <a:schemeClr val="dk1"/>
                          </a:solidFill>
                          <a:latin typeface="Calibri" panose="020F0502020204030204" pitchFamily="34" charset="0"/>
                          <a:ea typeface="Calibri"/>
                          <a:cs typeface="Calibri" panose="020F0502020204030204" pitchFamily="34" charset="0"/>
                          <a:sym typeface="Calibri"/>
                        </a:rPr>
                        <a:t>Vacant</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a:solidFill>
                            <a:schemeClr val="dk1"/>
                          </a:solidFill>
                          <a:latin typeface="Calibri" panose="020F0502020204030204" pitchFamily="34" charset="0"/>
                          <a:ea typeface="Calibri"/>
                          <a:cs typeface="Calibri" panose="020F0502020204030204" pitchFamily="34" charset="0"/>
                          <a:sym typeface="Calibri"/>
                        </a:rPr>
                        <a:t>Delegate</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Jodi B.</a:t>
                      </a:r>
                      <a:endParaRPr sz="1900" b="1"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jodibsia21@gmail.com</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920-737-4000</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dirty="0">
                          <a:solidFill>
                            <a:schemeClr val="dk1"/>
                          </a:solidFill>
                          <a:latin typeface="Calibri" panose="020F0502020204030204" pitchFamily="34" charset="0"/>
                          <a:ea typeface="Calibri"/>
                          <a:cs typeface="Calibri" panose="020F0502020204030204" pitchFamily="34" charset="0"/>
                          <a:sym typeface="Calibri"/>
                        </a:rPr>
                        <a:t>Alternate Delegate</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Pam B.</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pamb4kids@gmail.com</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217-855-7856</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a:solidFill>
                            <a:schemeClr val="dk1"/>
                          </a:solidFill>
                          <a:latin typeface="Calibri" panose="020F0502020204030204" pitchFamily="34" charset="0"/>
                          <a:ea typeface="Calibri"/>
                          <a:cs typeface="Calibri" panose="020F0502020204030204" pitchFamily="34" charset="0"/>
                          <a:sym typeface="Calibri"/>
                        </a:rPr>
                        <a:t>Registrar</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Thom J.</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a:solidFill>
                            <a:schemeClr val="dk1"/>
                          </a:solidFill>
                          <a:latin typeface="Calibri" panose="020F0502020204030204" pitchFamily="34" charset="0"/>
                          <a:ea typeface="Calibri"/>
                          <a:cs typeface="Calibri" panose="020F0502020204030204" pitchFamily="34" charset="0"/>
                          <a:sym typeface="Calibri"/>
                        </a:rPr>
                        <a:t>area21registrar@gmail.com</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309-862-1674</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a:solidFill>
                            <a:schemeClr val="dk1"/>
                          </a:solidFill>
                          <a:latin typeface="Calibri" panose="020F0502020204030204" pitchFamily="34" charset="0"/>
                          <a:ea typeface="Calibri"/>
                          <a:cs typeface="Calibri" panose="020F0502020204030204" pitchFamily="34" charset="0"/>
                          <a:sym typeface="Calibri"/>
                        </a:rPr>
                        <a:t>Recording Secretary</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Karen D.</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dirty="0">
                          <a:solidFill>
                            <a:schemeClr val="dk1"/>
                          </a:solidFill>
                          <a:latin typeface="Calibri" panose="020F0502020204030204" pitchFamily="34" charset="0"/>
                          <a:ea typeface="Calibri"/>
                          <a:cs typeface="Calibri" panose="020F0502020204030204" pitchFamily="34" charset="0"/>
                          <a:sym typeface="Calibri"/>
                        </a:rPr>
                        <a:t>secretarysia21@gmail.com</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217-891-0308</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449764">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a:solidFill>
                            <a:schemeClr val="dk1"/>
                          </a:solidFill>
                          <a:latin typeface="Calibri" panose="020F0502020204030204" pitchFamily="34" charset="0"/>
                          <a:ea typeface="Calibri"/>
                          <a:cs typeface="Calibri" panose="020F0502020204030204" pitchFamily="34" charset="0"/>
                          <a:sym typeface="Calibri"/>
                        </a:rPr>
                        <a:t>Treasurer</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12700" cap="flat" cmpd="sng" algn="ctr">
                      <a:solidFill>
                        <a:schemeClr val="tx1"/>
                      </a:solidFill>
                      <a:prstDash val="solid"/>
                      <a:round/>
                      <a:headEnd type="none" w="med" len="med"/>
                      <a:tailEnd type="none" w="med" len="med"/>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a:solidFill>
                            <a:schemeClr val="dk1"/>
                          </a:solidFill>
                          <a:latin typeface="Calibri" panose="020F0502020204030204" pitchFamily="34" charset="0"/>
                          <a:ea typeface="Calibri"/>
                          <a:cs typeface="Calibri" panose="020F0502020204030204" pitchFamily="34" charset="0"/>
                          <a:sym typeface="Calibri"/>
                        </a:rPr>
                        <a:t>Leo S.</a:t>
                      </a:r>
                      <a:endParaRPr sz="1900" b="0" u="none" strike="noStrike" cap="none">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b="0" u="none" strike="noStrike" cap="none" dirty="0">
                          <a:solidFill>
                            <a:schemeClr val="dk1"/>
                          </a:solidFill>
                          <a:latin typeface="Calibri" panose="020F0502020204030204" pitchFamily="34" charset="0"/>
                          <a:ea typeface="Calibri"/>
                          <a:cs typeface="Calibri" panose="020F0502020204030204" pitchFamily="34" charset="0"/>
                          <a:sym typeface="Calibri"/>
                        </a:rPr>
                        <a:t>s</a:t>
                      </a: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torkleo@gmail.com</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dk1"/>
                        </a:buClr>
                        <a:buSzPts val="1500"/>
                        <a:buFont typeface="Arial"/>
                        <a:buNone/>
                      </a:pPr>
                      <a:r>
                        <a:rPr lang="en" sz="1900" u="none" strike="noStrike" cap="none" dirty="0">
                          <a:solidFill>
                            <a:schemeClr val="dk1"/>
                          </a:solidFill>
                          <a:latin typeface="Calibri" panose="020F0502020204030204" pitchFamily="34" charset="0"/>
                          <a:ea typeface="Calibri"/>
                          <a:cs typeface="Calibri" panose="020F0502020204030204" pitchFamily="34" charset="0"/>
                          <a:sym typeface="Calibri"/>
                        </a:rPr>
                        <a:t>217-652-8370</a:t>
                      </a:r>
                      <a:endParaRPr sz="1900" b="0" u="none" strike="noStrike" cap="none" dirty="0">
                        <a:solidFill>
                          <a:schemeClr val="dk1"/>
                        </a:solidFill>
                        <a:latin typeface="Calibri" panose="020F0502020204030204" pitchFamily="34" charset="0"/>
                        <a:ea typeface="Calibri"/>
                        <a:cs typeface="Calibri" panose="020F0502020204030204" pitchFamily="34" charset="0"/>
                        <a:sym typeface="Calibri"/>
                      </a:endParaRPr>
                    </a:p>
                  </a:txBody>
                  <a:tcPr marL="68575" marR="21425"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302906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graphicFrame>
        <p:nvGraphicFramePr>
          <p:cNvPr id="309" name="Google Shape;309;p18"/>
          <p:cNvGraphicFramePr/>
          <p:nvPr>
            <p:extLst>
              <p:ext uri="{D42A27DB-BD31-4B8C-83A1-F6EECF244321}">
                <p14:modId xmlns:p14="http://schemas.microsoft.com/office/powerpoint/2010/main" val="3999335556"/>
              </p:ext>
            </p:extLst>
          </p:nvPr>
        </p:nvGraphicFramePr>
        <p:xfrm>
          <a:off x="285750" y="772357"/>
          <a:ext cx="8572502" cy="4224528"/>
        </p:xfrm>
        <a:graphic>
          <a:graphicData uri="http://schemas.openxmlformats.org/drawingml/2006/table">
            <a:tbl>
              <a:tblPr>
                <a:noFill/>
                <a:tableStyleId>{E5862F8C-4C0F-41EA-AB94-22AD4F9D516B}</a:tableStyleId>
              </a:tblPr>
              <a:tblGrid>
                <a:gridCol w="2362340">
                  <a:extLst>
                    <a:ext uri="{9D8B030D-6E8A-4147-A177-3AD203B41FA5}">
                      <a16:colId xmlns:a16="http://schemas.microsoft.com/office/drawing/2014/main" val="20000"/>
                    </a:ext>
                  </a:extLst>
                </a:gridCol>
                <a:gridCol w="1218908">
                  <a:extLst>
                    <a:ext uri="{9D8B030D-6E8A-4147-A177-3AD203B41FA5}">
                      <a16:colId xmlns:a16="http://schemas.microsoft.com/office/drawing/2014/main" val="20001"/>
                    </a:ext>
                  </a:extLst>
                </a:gridCol>
                <a:gridCol w="3444414">
                  <a:extLst>
                    <a:ext uri="{9D8B030D-6E8A-4147-A177-3AD203B41FA5}">
                      <a16:colId xmlns:a16="http://schemas.microsoft.com/office/drawing/2014/main" val="20002"/>
                    </a:ext>
                  </a:extLst>
                </a:gridCol>
                <a:gridCol w="1546840">
                  <a:extLst>
                    <a:ext uri="{9D8B030D-6E8A-4147-A177-3AD203B41FA5}">
                      <a16:colId xmlns:a16="http://schemas.microsoft.com/office/drawing/2014/main" val="20003"/>
                    </a:ext>
                  </a:extLst>
                </a:gridCol>
              </a:tblGrid>
              <a:tr h="307187">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dirty="0">
                          <a:latin typeface="Calibri"/>
                          <a:ea typeface="Calibri"/>
                          <a:cs typeface="Calibri"/>
                          <a:sym typeface="Calibri"/>
                        </a:rPr>
                        <a:t>Committee</a:t>
                      </a:r>
                      <a:endParaRPr sz="1800" b="1"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a:latin typeface="Calibri"/>
                          <a:ea typeface="Calibri"/>
                          <a:cs typeface="Calibri"/>
                          <a:sym typeface="Calibri"/>
                        </a:rPr>
                        <a:t>Chair</a:t>
                      </a:r>
                      <a:endParaRPr sz="1800" b="1"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a:latin typeface="Calibri"/>
                          <a:ea typeface="Calibri"/>
                          <a:cs typeface="Calibri"/>
                          <a:sym typeface="Calibri"/>
                        </a:rPr>
                        <a:t>Email</a:t>
                      </a:r>
                      <a:endParaRPr sz="1800" b="1"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a:latin typeface="Calibri"/>
                          <a:ea typeface="Calibri"/>
                          <a:cs typeface="Calibri"/>
                          <a:sym typeface="Calibri"/>
                        </a:rPr>
                        <a:t>Phone</a:t>
                      </a:r>
                      <a:endParaRPr sz="1800" b="1"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Area Archivist / Archives</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Carl M.</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cdmizell76@aol.com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618-920-7957</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Corrections-</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dirty="0">
                          <a:latin typeface="Calibri"/>
                          <a:ea typeface="Calibri"/>
                          <a:cs typeface="Calibri"/>
                          <a:sym typeface="Calibri"/>
                        </a:rPr>
                        <a:t>Ed H.</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a:latin typeface="Calibri"/>
                          <a:ea typeface="Calibri"/>
                          <a:cs typeface="Calibri"/>
                          <a:sym typeface="Calibri"/>
                        </a:rPr>
                        <a:t>corrections@aa-eci.org</a:t>
                      </a:r>
                      <a:endParaRPr sz="180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a:latin typeface="Calibri"/>
                          <a:ea typeface="Calibri"/>
                          <a:cs typeface="Calibri"/>
                          <a:sym typeface="Calibri"/>
                        </a:rPr>
                        <a:t>618-317-7281</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589297">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Corrections</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Jeff D.</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dirty="0">
                          <a:solidFill>
                            <a:schemeClr val="tx1"/>
                          </a:solidFill>
                          <a:latin typeface="Calibri"/>
                          <a:ea typeface="Calibri"/>
                          <a:cs typeface="Calibri"/>
                          <a:sym typeface="Calibri"/>
                        </a:rPr>
                        <a:t>correctionssia21@gmail.com; </a:t>
                      </a:r>
                      <a:r>
                        <a:rPr lang="en" sz="1800" u="none" strike="noStrike" cap="none" dirty="0">
                          <a:latin typeface="Calibri"/>
                          <a:ea typeface="Calibri"/>
                          <a:cs typeface="Calibri"/>
                          <a:sym typeface="Calibri"/>
                        </a:rPr>
                        <a:t>jeffdale255@gmail.com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618-444-9848</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PI</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Laura K.</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Pts val="1400"/>
                        <a:buFont typeface="Arial"/>
                        <a:buNone/>
                        <a:tabLst/>
                        <a:defRPr/>
                      </a:pPr>
                      <a:r>
                        <a:rPr lang="en-US" sz="1800" b="0" dirty="0">
                          <a:solidFill>
                            <a:schemeClr val="dk1"/>
                          </a:solidFill>
                          <a:latin typeface="Calibri"/>
                          <a:ea typeface="Calibri"/>
                          <a:cs typeface="Calibri"/>
                          <a:sym typeface="Calibri"/>
                        </a:rPr>
                        <a:t>publicinformationa21@gmail.com</a:t>
                      </a: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402-689-3553</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Grapevine</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Gordon N.</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grapevinesia21@gmail.com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618-978-7974</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GSR Workshop</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solidFill>
                            <a:schemeClr val="dk1"/>
                          </a:solidFill>
                          <a:latin typeface="Calibri"/>
                          <a:ea typeface="Calibri"/>
                          <a:cs typeface="Calibri"/>
                          <a:sym typeface="Calibri"/>
                        </a:rPr>
                        <a:t>Paula E.</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US" sz="1800" u="none" strike="noStrike" cap="none" dirty="0">
                          <a:solidFill>
                            <a:schemeClr val="dk1"/>
                          </a:solidFill>
                          <a:latin typeface="Calibri"/>
                          <a:ea typeface="Calibri"/>
                          <a:cs typeface="Calibri"/>
                          <a:sym typeface="Calibri"/>
                        </a:rPr>
                        <a:t>delp65sia21@gmail.com</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solidFill>
                            <a:schemeClr val="dk1"/>
                          </a:solidFill>
                          <a:latin typeface="Calibri"/>
                          <a:ea typeface="Calibri"/>
                          <a:cs typeface="Calibri"/>
                          <a:sym typeface="Calibri"/>
                        </a:rPr>
                        <a:t>618-910-0047</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Literature</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Robert S.</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litsia21@gmail.com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618-791-0195</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CPC</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Michael R.</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dirty="0">
                          <a:latin typeface="Calibri"/>
                          <a:ea typeface="Calibri"/>
                          <a:cs typeface="Calibri"/>
                          <a:sym typeface="Calibri"/>
                        </a:rPr>
                        <a:t>mjreeves23@gmail.com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217-361-5015</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Structure &amp; Policy</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Dean S.</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delp59sia21@gmail.com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217-622-1315</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US" sz="1800" b="0" u="none" strike="noStrike" cap="none" dirty="0">
                          <a:latin typeface="Calibri"/>
                          <a:ea typeface="Calibri"/>
                          <a:cs typeface="Calibri"/>
                          <a:sym typeface="Calibri"/>
                        </a:rPr>
                        <a:t>Treatment</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lgn="ctr">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US" sz="1800" b="0" u="none" strike="noStrike" cap="none" dirty="0">
                          <a:latin typeface="Calibri"/>
                          <a:ea typeface="Calibri"/>
                          <a:cs typeface="Calibri"/>
                          <a:sym typeface="Calibri"/>
                        </a:rPr>
                        <a:t>Vacant</a:t>
                      </a:r>
                      <a:endParaRPr sz="1800" b="0" u="none" strike="noStrike" cap="none" dirty="0">
                        <a:latin typeface="Calibri"/>
                        <a:ea typeface="Calibri"/>
                        <a:cs typeface="Calibri"/>
                        <a:sym typeface="Calibri"/>
                      </a:endParaRPr>
                    </a:p>
                  </a:txBody>
                  <a:tcPr marL="45720" marR="45720" marT="27432" marB="27432"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endParaRPr sz="1800" b="0" u="none" strike="noStrike" cap="none" dirty="0">
                        <a:latin typeface="Calibri"/>
                        <a:ea typeface="Calibri"/>
                        <a:cs typeface="Calibri"/>
                        <a:sym typeface="Calibri"/>
                      </a:endParaRPr>
                    </a:p>
                  </a:txBody>
                  <a:tcPr marL="45720" marR="45720" marT="27432" marB="27432"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endParaRPr sz="1800" b="0" u="none" strike="noStrike" cap="none" dirty="0">
                        <a:latin typeface="Calibri"/>
                        <a:ea typeface="Calibri"/>
                        <a:cs typeface="Calibri"/>
                        <a:sym typeface="Calibri"/>
                      </a:endParaRPr>
                    </a:p>
                  </a:txBody>
                  <a:tcPr marL="45720" marR="45720" marT="27432" marB="27432" anchor="ctr">
                    <a:lnL w="9525" cap="flat" cmpd="sng" algn="ctr">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2339887724"/>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US" sz="1800" b="0" u="none" strike="noStrike" cap="none" dirty="0">
                          <a:latin typeface="Calibri"/>
                          <a:ea typeface="Calibri"/>
                          <a:cs typeface="Calibri"/>
                          <a:sym typeface="Calibri"/>
                        </a:rPr>
                        <a:t>Website &amp; Technology</a:t>
                      </a: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Karin S.</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800" u="none" strike="noStrike" cap="none" dirty="0">
                          <a:latin typeface="Calibri"/>
                          <a:ea typeface="Calibri"/>
                          <a:cs typeface="Calibri"/>
                          <a:sym typeface="Calibri"/>
                        </a:rPr>
                        <a:t>aaarea21.web@gmail.com</a:t>
                      </a: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 618-530-0486</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4" name="Google Shape;255;p10">
            <a:extLst>
              <a:ext uri="{FF2B5EF4-FFF2-40B4-BE49-F238E27FC236}">
                <a16:creationId xmlns:a16="http://schemas.microsoft.com/office/drawing/2014/main" id="{CBFC75F4-0C4C-4AA5-C25C-46A88F65F335}"/>
              </a:ext>
            </a:extLst>
          </p:cNvPr>
          <p:cNvSpPr>
            <a:spLocks noGrp="1"/>
          </p:cNvSpPr>
          <p:nvPr>
            <p:ph type="title"/>
          </p:nvPr>
        </p:nvSpPr>
        <p:spPr>
          <a:xfrm>
            <a:off x="285751" y="144780"/>
            <a:ext cx="8572500" cy="53222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buSzPts val="2700"/>
            </a:pPr>
            <a:r>
              <a:rPr lang="en-US" dirty="0">
                <a:latin typeface="Calibri"/>
                <a:ea typeface="Calibri"/>
                <a:cs typeface="Calibri"/>
                <a:sym typeface="Calibri"/>
              </a:rPr>
              <a:t>2025-2026 AREA 21 COMMITTEE CHAIRS (PANEL 75)</a:t>
            </a:r>
            <a:endParaRPr dirty="0">
              <a:latin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graphicFrame>
        <p:nvGraphicFramePr>
          <p:cNvPr id="315" name="Google Shape;315;p19"/>
          <p:cNvGraphicFramePr/>
          <p:nvPr>
            <p:extLst>
              <p:ext uri="{D42A27DB-BD31-4B8C-83A1-F6EECF244321}">
                <p14:modId xmlns:p14="http://schemas.microsoft.com/office/powerpoint/2010/main" val="959537602"/>
              </p:ext>
            </p:extLst>
          </p:nvPr>
        </p:nvGraphicFramePr>
        <p:xfrm>
          <a:off x="314317" y="791308"/>
          <a:ext cx="8572007" cy="4139561"/>
        </p:xfrm>
        <a:graphic>
          <a:graphicData uri="http://schemas.openxmlformats.org/drawingml/2006/table">
            <a:tbl>
              <a:tblPr>
                <a:noFill/>
                <a:tableStyleId>{E5862F8C-4C0F-41EA-AB94-22AD4F9D516B}</a:tableStyleId>
              </a:tblPr>
              <a:tblGrid>
                <a:gridCol w="2075200">
                  <a:extLst>
                    <a:ext uri="{9D8B030D-6E8A-4147-A177-3AD203B41FA5}">
                      <a16:colId xmlns:a16="http://schemas.microsoft.com/office/drawing/2014/main" val="20000"/>
                    </a:ext>
                  </a:extLst>
                </a:gridCol>
                <a:gridCol w="1897811">
                  <a:extLst>
                    <a:ext uri="{9D8B030D-6E8A-4147-A177-3AD203B41FA5}">
                      <a16:colId xmlns:a16="http://schemas.microsoft.com/office/drawing/2014/main" val="20001"/>
                    </a:ext>
                  </a:extLst>
                </a:gridCol>
                <a:gridCol w="2751827">
                  <a:extLst>
                    <a:ext uri="{9D8B030D-6E8A-4147-A177-3AD203B41FA5}">
                      <a16:colId xmlns:a16="http://schemas.microsoft.com/office/drawing/2014/main" val="20002"/>
                    </a:ext>
                  </a:extLst>
                </a:gridCol>
                <a:gridCol w="1847169">
                  <a:extLst>
                    <a:ext uri="{9D8B030D-6E8A-4147-A177-3AD203B41FA5}">
                      <a16:colId xmlns:a16="http://schemas.microsoft.com/office/drawing/2014/main" val="20003"/>
                    </a:ext>
                  </a:extLst>
                </a:gridCol>
              </a:tblGrid>
              <a:tr h="367067">
                <a:tc>
                  <a:txBody>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a:solidFill>
                            <a:srgbClr val="3B3F44"/>
                          </a:solidFill>
                          <a:latin typeface="Calibri"/>
                          <a:ea typeface="Calibri"/>
                          <a:cs typeface="Calibri"/>
                          <a:sym typeface="Calibri"/>
                        </a:rPr>
                        <a:t>Panel</a:t>
                      </a:r>
                      <a:endParaRPr sz="180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a:latin typeface="Calibri"/>
                          <a:ea typeface="Calibri"/>
                          <a:cs typeface="Calibri"/>
                          <a:sym typeface="Calibri"/>
                        </a:rPr>
                        <a:t>Name</a:t>
                      </a:r>
                      <a:endParaRPr sz="1800" u="none" strike="noStrike" cap="none">
                        <a:latin typeface="Calibri"/>
                        <a:ea typeface="Calibri"/>
                        <a:cs typeface="Calibri"/>
                        <a:sym typeface="Calibri"/>
                      </a:endParaRPr>
                    </a:p>
                  </a:txBody>
                  <a:tcPr marL="68575" marR="0" marT="68575" marB="0" anchor="b">
                    <a:lnL w="9525" cap="flat" cmpd="sng">
                      <a:solidFill>
                        <a:schemeClr val="dk2"/>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700"/>
                        <a:buFont typeface="Arial"/>
                        <a:buNone/>
                      </a:pPr>
                      <a:r>
                        <a:rPr lang="en" sz="1800" b="1" u="none" strike="noStrike" cap="none" dirty="0">
                          <a:solidFill>
                            <a:schemeClr val="tx1"/>
                          </a:solidFill>
                          <a:latin typeface="Calibri"/>
                          <a:ea typeface="Calibri"/>
                          <a:cs typeface="Calibri"/>
                          <a:sym typeface="Calibri"/>
                        </a:rPr>
                        <a:t>Email</a:t>
                      </a:r>
                      <a:endParaRPr sz="1800" b="1" u="none" strike="noStrike" cap="none" dirty="0">
                        <a:solidFill>
                          <a:schemeClr val="tx1"/>
                        </a:solidFill>
                        <a:latin typeface="Calibri"/>
                        <a:ea typeface="Calibri"/>
                        <a:cs typeface="Calibri"/>
                        <a:sym typeface="Calibri"/>
                      </a:endParaRPr>
                    </a:p>
                  </a:txBody>
                  <a:tcPr marL="68575" marR="0" marT="68575"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700"/>
                        <a:buFont typeface="Arial"/>
                        <a:buNone/>
                      </a:pPr>
                      <a:r>
                        <a:rPr lang="en" sz="1800" b="1" u="none" strike="noStrike" cap="none">
                          <a:solidFill>
                            <a:schemeClr val="tx1"/>
                          </a:solidFill>
                          <a:latin typeface="Calibri"/>
                          <a:ea typeface="Calibri"/>
                          <a:cs typeface="Calibri"/>
                          <a:sym typeface="Calibri"/>
                        </a:rPr>
                        <a:t>Phone</a:t>
                      </a:r>
                      <a:endParaRPr sz="1800" b="1" u="none" strike="noStrike" cap="none">
                        <a:solidFill>
                          <a:schemeClr val="tx1"/>
                        </a:solidFill>
                        <a:latin typeface="Calibri"/>
                        <a:ea typeface="Calibri"/>
                        <a:cs typeface="Calibri"/>
                        <a:sym typeface="Calibri"/>
                      </a:endParaRPr>
                    </a:p>
                  </a:txBody>
                  <a:tcPr marL="68575" marR="0" marT="68575" marB="0" anchor="ctr">
                    <a:lnL w="9525" cap="flat" cmpd="sng">
                      <a:solidFill>
                        <a:schemeClr val="dk1"/>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342954">
                <a:tc>
                  <a:txBody>
                    <a:bodyPr/>
                    <a:lstStyle/>
                    <a:p>
                      <a:pPr marL="0" marR="0" lvl="0" indent="0" algn="l" rtl="0">
                        <a:lnSpc>
                          <a:spcPct val="100000"/>
                        </a:lnSpc>
                        <a:spcBef>
                          <a:spcPts val="0"/>
                        </a:spcBef>
                        <a:spcAft>
                          <a:spcPts val="0"/>
                        </a:spcAft>
                        <a:buClr>
                          <a:schemeClr val="lt1"/>
                        </a:buClr>
                        <a:buSzPts val="1500"/>
                        <a:buFont typeface="Arial"/>
                        <a:buNone/>
                      </a:pPr>
                      <a:r>
                        <a:rPr lang="en-US" sz="1800" b="0" u="none" strike="noStrike" cap="none" dirty="0">
                          <a:latin typeface="Calibri"/>
                          <a:ea typeface="Calibri"/>
                          <a:cs typeface="Calibri"/>
                          <a:sym typeface="Calibri"/>
                        </a:rPr>
                        <a:t>73</a:t>
                      </a:r>
                      <a:endParaRPr sz="1800" b="0" u="none" strike="noStrike" cap="none" dirty="0">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lgn="ctr">
                      <a:solidFill>
                        <a:srgbClr val="383A3F"/>
                      </a:solidFill>
                      <a:prstDash val="solid"/>
                      <a:round/>
                      <a:headEnd type="none" w="sm" len="sm"/>
                      <a:tailEnd type="none" w="sm" len="sm"/>
                    </a:lnR>
                    <a:lnT w="28575" cap="flat" cmpd="sng">
                      <a:solidFill>
                        <a:schemeClr val="dk1"/>
                      </a:solidFill>
                      <a:prstDash val="solid"/>
                      <a:round/>
                      <a:headEnd type="none" w="sm" len="sm"/>
                      <a:tailEnd type="none" w="sm" len="sm"/>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US" sz="1800" b="0" u="none" strike="noStrike" cap="none" dirty="0">
                          <a:latin typeface="Calibri"/>
                          <a:ea typeface="Calibri"/>
                          <a:cs typeface="Calibri"/>
                          <a:sym typeface="Calibri"/>
                        </a:rPr>
                        <a:t>Tom H. </a:t>
                      </a:r>
                      <a:endParaRPr sz="1800" b="0" u="none" strike="noStrike" cap="none" dirty="0">
                        <a:latin typeface="Calibri"/>
                        <a:ea typeface="Calibri"/>
                        <a:cs typeface="Calibri"/>
                        <a:sym typeface="Calibri"/>
                      </a:endParaRPr>
                    </a:p>
                  </a:txBody>
                  <a:tcPr marL="68575" marR="0" marT="68575" marB="0" anchor="b">
                    <a:lnL w="9525" cap="flat" cmpd="sng" algn="ctr">
                      <a:solidFill>
                        <a:srgbClr val="383A3F"/>
                      </a:solidFill>
                      <a:prstDash val="solid"/>
                      <a:round/>
                      <a:headEnd type="none" w="sm" len="sm"/>
                      <a:tailEnd type="none" w="sm" len="sm"/>
                    </a:lnL>
                    <a:lnR w="9525" cap="flat" cmpd="sng" algn="ctr">
                      <a:solidFill>
                        <a:srgbClr val="383A3F"/>
                      </a:solidFill>
                      <a:prstDash val="solid"/>
                      <a:round/>
                      <a:headEnd type="none" w="sm" len="sm"/>
                      <a:tailEnd type="none" w="sm" len="sm"/>
                    </a:lnR>
                    <a:lnT w="28575" cap="flat" cmpd="sng">
                      <a:solidFill>
                        <a:schemeClr val="dk1"/>
                      </a:solidFill>
                      <a:prstDash val="solid"/>
                      <a:round/>
                      <a:headEnd type="none" w="sm" len="sm"/>
                      <a:tailEnd type="none" w="sm" len="sm"/>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US" sz="1800" b="0" u="none" strike="noStrike" cap="none" dirty="0">
                          <a:solidFill>
                            <a:schemeClr val="tx1"/>
                          </a:solidFill>
                          <a:latin typeface="Calibri"/>
                          <a:ea typeface="Calibri"/>
                          <a:cs typeface="Calibri"/>
                          <a:sym typeface="Calibri"/>
                        </a:rPr>
                        <a:t>tchensold@frontier.com</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lgn="ctr">
                      <a:solidFill>
                        <a:srgbClr val="383A3F"/>
                      </a:solidFill>
                      <a:prstDash val="solid"/>
                      <a:round/>
                      <a:headEnd type="none" w="sm" len="sm"/>
                      <a:tailEnd type="none" w="sm" len="sm"/>
                    </a:lnL>
                    <a:lnR w="9525" cap="flat" cmpd="sng" algn="ctr">
                      <a:solidFill>
                        <a:srgbClr val="383A3F"/>
                      </a:solidFill>
                      <a:prstDash val="solid"/>
                      <a:round/>
                      <a:headEnd type="none" w="sm" len="sm"/>
                      <a:tailEnd type="none" w="sm" len="sm"/>
                    </a:lnR>
                    <a:lnT w="28575" cap="flat" cmpd="sng">
                      <a:solidFill>
                        <a:schemeClr val="dk1"/>
                      </a:solidFill>
                      <a:prstDash val="solid"/>
                      <a:round/>
                      <a:headEnd type="none" w="sm" len="sm"/>
                      <a:tailEnd type="none" w="sm" len="sm"/>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US" sz="1800" b="0" u="none" strike="noStrike" cap="none" dirty="0">
                          <a:solidFill>
                            <a:schemeClr val="tx1"/>
                          </a:solidFill>
                          <a:latin typeface="Calibri"/>
                          <a:ea typeface="Calibri"/>
                          <a:cs typeface="Calibri"/>
                          <a:sym typeface="Calibri"/>
                        </a:rPr>
                        <a:t>618-525-4578</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lgn="ctr">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28575" cap="flat" cmpd="sng">
                      <a:solidFill>
                        <a:schemeClr val="dk1"/>
                      </a:solidFill>
                      <a:prstDash val="solid"/>
                      <a:round/>
                      <a:headEnd type="none" w="sm" len="sm"/>
                      <a:tailEnd type="none" w="sm" len="sm"/>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9084849"/>
                  </a:ext>
                </a:extLst>
              </a:tr>
              <a:tr h="342954">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latin typeface="Calibri"/>
                          <a:ea typeface="Calibri"/>
                          <a:cs typeface="Calibri"/>
                          <a:sym typeface="Calibri"/>
                        </a:rPr>
                        <a:t>71</a:t>
                      </a:r>
                      <a:endParaRPr sz="1800" b="0" u="none" strike="noStrike" cap="none" dirty="0">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3175" cap="flat" cmpd="sng" algn="ctr">
                      <a:solidFill>
                        <a:schemeClr val="tx1"/>
                      </a:solidFill>
                      <a:prstDash val="solid"/>
                      <a:round/>
                      <a:headEnd type="none" w="med" len="med"/>
                      <a:tailEnd type="none" w="med" len="med"/>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latin typeface="Calibri"/>
                          <a:ea typeface="Calibri"/>
                          <a:cs typeface="Calibri"/>
                          <a:sym typeface="Calibri"/>
                        </a:rPr>
                        <a:t>Gordon N.</a:t>
                      </a:r>
                      <a:endParaRPr sz="1800" b="0" u="none" strike="noStrike" cap="none" dirty="0">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3175" cap="flat" cmpd="sng" algn="ctr">
                      <a:solidFill>
                        <a:schemeClr val="tx1"/>
                      </a:solidFill>
                      <a:prstDash val="solid"/>
                      <a:round/>
                      <a:headEnd type="none" w="med" len="med"/>
                      <a:tailEnd type="none" w="med" len="med"/>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gordonsia21@gmail.com</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3175" cap="flat" cmpd="sng" algn="ctr">
                      <a:solidFill>
                        <a:schemeClr val="tx1"/>
                      </a:solidFill>
                      <a:prstDash val="solid"/>
                      <a:round/>
                      <a:headEnd type="none" w="med" len="med"/>
                      <a:tailEnd type="none" w="med" len="med"/>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618-580-1118</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69</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Bobby D.</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bobbydsia21@gmail.com</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618-889-2723</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dirty="0">
                          <a:latin typeface="Calibri"/>
                          <a:ea typeface="Calibri"/>
                          <a:cs typeface="Calibri"/>
                          <a:sym typeface="Calibri"/>
                        </a:rPr>
                        <a:t>67</a:t>
                      </a:r>
                      <a:endParaRPr sz="1800" b="0" u="none" strike="noStrike" cap="none" dirty="0">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Pat W.</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delps67sia21@gmail.com</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309-337-8219</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65</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Paula E.</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delp65sia21@gmail.com</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618-910-0047</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63</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Becky B.</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bburdensia21@gmail.com</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309-319-0839</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61</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latin typeface="Calibri"/>
                          <a:ea typeface="Calibri"/>
                          <a:cs typeface="Calibri"/>
                          <a:sym typeface="Calibri"/>
                        </a:rPr>
                        <a:t>Fariba M.</a:t>
                      </a:r>
                      <a:endParaRPr sz="1800" b="0" u="none" strike="noStrike" cap="none" dirty="0">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fariba.murray@gmail.com</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309-310-5644</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59</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Dean S.</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delp59sia21@gmail.com</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217-622-1315</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55</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Carl M.</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solidFill>
                            <a:schemeClr val="tx1"/>
                          </a:solidFill>
                          <a:latin typeface="Calibri"/>
                          <a:ea typeface="Calibri"/>
                          <a:cs typeface="Calibri"/>
                          <a:sym typeface="Calibri"/>
                        </a:rPr>
                        <a:t>cdmizell76@aol.com</a:t>
                      </a:r>
                      <a:endParaRPr sz="1800" b="0" u="none" strike="noStrike" cap="none">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618-920-7957</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US" sz="1800" b="0" u="none" strike="noStrike" cap="none" dirty="0">
                          <a:latin typeface="Calibri"/>
                          <a:ea typeface="Calibri"/>
                          <a:cs typeface="Calibri"/>
                          <a:sym typeface="Calibri"/>
                        </a:rPr>
                        <a:t>51</a:t>
                      </a: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US" sz="1800" b="0" u="none" strike="noStrike" cap="none">
                          <a:latin typeface="Calibri"/>
                          <a:ea typeface="Calibri"/>
                          <a:cs typeface="Calibri"/>
                          <a:sym typeface="Calibri"/>
                        </a:rPr>
                        <a:t>Richard G.</a:t>
                      </a: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endParaRPr lang="en-US"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217-259-3222</a:t>
                      </a: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42954">
                <a:tc>
                  <a:txBody>
                    <a:bodyPr/>
                    <a:lstStyle/>
                    <a:p>
                      <a:pPr marL="0" marR="0" lvl="0" indent="0" algn="l" rtl="0">
                        <a:lnSpc>
                          <a:spcPct val="100000"/>
                        </a:lnSpc>
                        <a:spcBef>
                          <a:spcPts val="0"/>
                        </a:spcBef>
                        <a:spcAft>
                          <a:spcPts val="0"/>
                        </a:spcAft>
                        <a:buClr>
                          <a:srgbClr val="000000"/>
                        </a:buClr>
                        <a:buSzPts val="1800"/>
                        <a:buFont typeface="Arial"/>
                        <a:buNone/>
                      </a:pPr>
                      <a:r>
                        <a:rPr lang="en" sz="1800" b="0" u="none" strike="noStrike" cap="none">
                          <a:latin typeface="Calibri"/>
                          <a:ea typeface="Calibri"/>
                          <a:cs typeface="Calibri"/>
                          <a:sym typeface="Calibri"/>
                        </a:rPr>
                        <a:t>Area 38 / Panel 53</a:t>
                      </a:r>
                      <a:endParaRPr sz="1800" b="0" u="none" strike="noStrike" cap="none">
                        <a:latin typeface="Calibri"/>
                        <a:ea typeface="Calibri"/>
                        <a:cs typeface="Calibri"/>
                        <a:sym typeface="Calibri"/>
                      </a:endParaRPr>
                    </a:p>
                  </a:txBody>
                  <a:tcPr marL="68575" marR="0" marT="68575" marB="0" anchor="b">
                    <a:lnL w="12700" cap="flat" cmpd="sng" algn="ctr">
                      <a:solidFill>
                        <a:schemeClr val="tx1"/>
                      </a:solidFill>
                      <a:prstDash val="solid"/>
                      <a:round/>
                      <a:headEnd type="none" w="med" len="med"/>
                      <a:tailEnd type="none" w="med" len="med"/>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lgn="ctr">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a:latin typeface="Calibri"/>
                          <a:ea typeface="Calibri"/>
                          <a:cs typeface="Calibri"/>
                          <a:sym typeface="Calibri"/>
                        </a:rPr>
                        <a:t>Mike F.</a:t>
                      </a:r>
                      <a:endParaRPr sz="1800" b="0" u="none" strike="noStrike" cap="none">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lgn="ctr">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mfoster762@aol.com</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9525" cap="flat" cmpd="sng">
                      <a:solidFill>
                        <a:srgbClr val="383A3F"/>
                      </a:solidFill>
                      <a:prstDash val="solid"/>
                      <a:round/>
                      <a:headEnd type="none" w="sm" len="sm"/>
                      <a:tailEnd type="none" w="sm" len="sm"/>
                    </a:lnR>
                    <a:lnT w="9525" cap="flat" cmpd="sng">
                      <a:solidFill>
                        <a:srgbClr val="383A3F"/>
                      </a:solidFill>
                      <a:prstDash val="solid"/>
                      <a:round/>
                      <a:headEnd type="none" w="sm" len="sm"/>
                      <a:tailEnd type="none" w="sm" len="sm"/>
                    </a:lnT>
                    <a:lnB w="9525" cap="flat" cmpd="sng" algn="ctr">
                      <a:solidFill>
                        <a:srgbClr val="383A3F"/>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500"/>
                        <a:buFont typeface="Arial"/>
                        <a:buNone/>
                      </a:pPr>
                      <a:r>
                        <a:rPr lang="en" sz="1800" b="0" u="none" strike="noStrike" cap="none" dirty="0">
                          <a:solidFill>
                            <a:schemeClr val="tx1"/>
                          </a:solidFill>
                          <a:latin typeface="Calibri"/>
                          <a:ea typeface="Calibri"/>
                          <a:cs typeface="Calibri"/>
                          <a:sym typeface="Calibri"/>
                        </a:rPr>
                        <a:t>314-640-0513</a:t>
                      </a:r>
                      <a:endParaRPr sz="1800" b="0" u="none" strike="noStrike" cap="none" dirty="0">
                        <a:solidFill>
                          <a:schemeClr val="tx1"/>
                        </a:solidFill>
                        <a:latin typeface="Calibri"/>
                        <a:ea typeface="Calibri"/>
                        <a:cs typeface="Calibri"/>
                        <a:sym typeface="Calibri"/>
                      </a:endParaRPr>
                    </a:p>
                  </a:txBody>
                  <a:tcPr marL="68575" marR="0" marT="68575" marB="0" anchor="b">
                    <a:lnL w="9525" cap="flat" cmpd="sng">
                      <a:solidFill>
                        <a:srgbClr val="383A3F"/>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383A3F"/>
                      </a:solidFill>
                      <a:prstDash val="solid"/>
                      <a:round/>
                      <a:headEnd type="none" w="sm" len="sm"/>
                      <a:tailEnd type="none" w="sm" len="sm"/>
                    </a:lnT>
                    <a:lnB w="9525" cap="flat" cmpd="sng" algn="ctr">
                      <a:solidFill>
                        <a:srgbClr val="383A3F"/>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bl>
          </a:graphicData>
        </a:graphic>
      </p:graphicFrame>
      <p:sp>
        <p:nvSpPr>
          <p:cNvPr id="2" name="Google Shape;255;p10">
            <a:extLst>
              <a:ext uri="{FF2B5EF4-FFF2-40B4-BE49-F238E27FC236}">
                <a16:creationId xmlns:a16="http://schemas.microsoft.com/office/drawing/2014/main" id="{0DC92AD6-02E5-FA78-974A-095FF4D51AA3}"/>
              </a:ext>
            </a:extLst>
          </p:cNvPr>
          <p:cNvSpPr txBox="1">
            <a:spLocks/>
          </p:cNvSpPr>
          <p:nvPr/>
        </p:nvSpPr>
        <p:spPr>
          <a:xfrm>
            <a:off x="285750" y="144780"/>
            <a:ext cx="8572500" cy="53222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lnSpc>
                <a:spcPct val="90000"/>
              </a:lnSpc>
              <a:buSzPts val="3300"/>
            </a:pPr>
            <a:r>
              <a:rPr lang="en-US" sz="2800" dirty="0">
                <a:latin typeface="Calibri"/>
                <a:ea typeface="Calibri"/>
                <a:cs typeface="Calibri"/>
                <a:sym typeface="Calibri"/>
              </a:rPr>
              <a:t>Area 21 Past Delegates </a:t>
            </a:r>
            <a:r>
              <a:rPr lang="en-US" sz="2800" dirty="0">
                <a:solidFill>
                  <a:schemeClr val="dk1"/>
                </a:solidFill>
                <a:latin typeface="Calibri"/>
                <a:ea typeface="Calibri"/>
                <a:cs typeface="Calibri"/>
                <a:sym typeface="Calibri"/>
              </a:rPr>
              <a:t>2023-2024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g37ed2795258_0_0"/>
          <p:cNvSpPr>
            <a:spLocks noGrp="1"/>
          </p:cNvSpPr>
          <p:nvPr>
            <p:ph type="title"/>
          </p:nvPr>
        </p:nvSpPr>
        <p:spPr>
          <a:xfrm>
            <a:off x="243476" y="183383"/>
            <a:ext cx="8577072" cy="891600"/>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 sz="3200" dirty="0">
                <a:solidFill>
                  <a:schemeClr val="dk1"/>
                </a:solidFill>
                <a:latin typeface="Calibri"/>
                <a:ea typeface="Calibri"/>
                <a:cs typeface="Calibri"/>
                <a:sym typeface="Calibri"/>
              </a:rPr>
              <a:t>NEW BUSINESS - On the </a:t>
            </a:r>
            <a:r>
              <a:rPr lang="en" sz="3200" dirty="0">
                <a:latin typeface="Calibri"/>
                <a:ea typeface="Calibri"/>
                <a:cs typeface="Calibri"/>
                <a:sym typeface="Calibri"/>
              </a:rPr>
              <a:t>Agenda for a Vote</a:t>
            </a:r>
            <a:endParaRPr sz="1400" dirty="0">
              <a:latin typeface="Calibri"/>
              <a:ea typeface="Calibri"/>
              <a:cs typeface="Calibri"/>
              <a:sym typeface="Calibri"/>
            </a:endParaRPr>
          </a:p>
        </p:txBody>
      </p:sp>
      <p:sp>
        <p:nvSpPr>
          <p:cNvPr id="658" name="Google Shape;658;g37ed2795258_0_0"/>
          <p:cNvSpPr txBox="1">
            <a:spLocks noGrp="1"/>
          </p:cNvSpPr>
          <p:nvPr>
            <p:ph type="body" idx="1"/>
          </p:nvPr>
        </p:nvSpPr>
        <p:spPr>
          <a:xfrm>
            <a:off x="245762" y="1698293"/>
            <a:ext cx="8572500" cy="31545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 sz="3600" dirty="0">
                <a:solidFill>
                  <a:schemeClr val="dk1"/>
                </a:solidFill>
                <a:latin typeface="Calibri"/>
                <a:ea typeface="Calibri"/>
                <a:cs typeface="Calibri"/>
                <a:sym typeface="Calibri"/>
              </a:rPr>
              <a:t>Area to </a:t>
            </a:r>
            <a:r>
              <a:rPr lang="en-US" sz="3600" dirty="0">
                <a:solidFill>
                  <a:schemeClr val="dk1"/>
                </a:solidFill>
                <a:latin typeface="Calibri"/>
                <a:ea typeface="Calibri"/>
                <a:cs typeface="Calibri"/>
                <a:sym typeface="Calibri"/>
              </a:rPr>
              <a:t>reimburse Rich H. for travel </a:t>
            </a:r>
            <a:r>
              <a:rPr lang="en-US" sz="3600" dirty="0">
                <a:solidFill>
                  <a:schemeClr val="dk1"/>
                </a:solidFill>
                <a:latin typeface="Calibri"/>
                <a:cs typeface="Calibri"/>
                <a:sym typeface="Calibri"/>
              </a:rPr>
              <a:t>expenses, to chair Area 21 elections.</a:t>
            </a:r>
            <a:endParaRPr sz="3600" dirty="0">
              <a:solidFill>
                <a:schemeClr val="dk1"/>
              </a:solidFill>
              <a:latin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1"/>
          <p:cNvSpPr>
            <a:spLocks noGrp="1"/>
          </p:cNvSpPr>
          <p:nvPr>
            <p:ph type="title"/>
          </p:nvPr>
        </p:nvSpPr>
        <p:spPr>
          <a:xfrm>
            <a:off x="285750" y="128441"/>
            <a:ext cx="8572500" cy="890550"/>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400"/>
              <a:buFont typeface="Arial"/>
              <a:buNone/>
            </a:pPr>
            <a:r>
              <a:rPr lang="en" sz="2400" dirty="0">
                <a:solidFill>
                  <a:schemeClr val="dk1"/>
                </a:solidFill>
                <a:latin typeface="Calibri"/>
                <a:ea typeface="Calibri"/>
                <a:cs typeface="Calibri"/>
                <a:sym typeface="Calibri"/>
              </a:rPr>
              <a:t>INTRODUCTION OF DCMS</a:t>
            </a:r>
            <a:br>
              <a:rPr lang="en" sz="2400" dirty="0">
                <a:solidFill>
                  <a:schemeClr val="dk1"/>
                </a:solidFill>
                <a:latin typeface="Calibri"/>
                <a:ea typeface="Calibri"/>
                <a:cs typeface="Calibri"/>
                <a:sym typeface="Calibri"/>
              </a:rPr>
            </a:br>
            <a:r>
              <a:rPr lang="en" sz="2400" dirty="0">
                <a:solidFill>
                  <a:schemeClr val="dk1"/>
                </a:solidFill>
                <a:latin typeface="Calibri"/>
                <a:ea typeface="Calibri"/>
                <a:cs typeface="Calibri"/>
                <a:sym typeface="Calibri"/>
              </a:rPr>
              <a:t>AND DCM REPORTS; GSRs AND GSR REPORTS</a:t>
            </a:r>
            <a:endParaRPr sz="2400" dirty="0">
              <a:solidFill>
                <a:schemeClr val="dk1"/>
              </a:solidFill>
              <a:latin typeface="Calibri"/>
              <a:ea typeface="Calibri"/>
              <a:cs typeface="Calibri"/>
              <a:sym typeface="Calibri"/>
            </a:endParaRPr>
          </a:p>
        </p:txBody>
      </p:sp>
      <p:sp>
        <p:nvSpPr>
          <p:cNvPr id="327" name="Google Shape;327;p21"/>
          <p:cNvSpPr txBox="1">
            <a:spLocks noGrp="1"/>
          </p:cNvSpPr>
          <p:nvPr>
            <p:ph type="body" idx="1"/>
          </p:nvPr>
        </p:nvSpPr>
        <p:spPr>
          <a:xfrm>
            <a:off x="285750" y="1838849"/>
            <a:ext cx="8572500" cy="2607525"/>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800"/>
              </a:spcBef>
              <a:spcAft>
                <a:spcPts val="0"/>
              </a:spcAft>
              <a:buClr>
                <a:schemeClr val="dk1"/>
              </a:buClr>
              <a:buSzPts val="2700"/>
              <a:buNone/>
            </a:pPr>
            <a:r>
              <a:rPr lang="en" sz="2700" dirty="0">
                <a:solidFill>
                  <a:schemeClr val="dk1"/>
                </a:solidFill>
                <a:latin typeface="Calibri"/>
                <a:ea typeface="Calibri"/>
                <a:cs typeface="Calibri"/>
                <a:sym typeface="Calibri"/>
              </a:rPr>
              <a:t>DCMs: 4 min each</a:t>
            </a:r>
          </a:p>
          <a:p>
            <a:pPr marL="0" lvl="0" indent="0" algn="ctr" rtl="0">
              <a:lnSpc>
                <a:spcPct val="90000"/>
              </a:lnSpc>
              <a:spcBef>
                <a:spcPts val="800"/>
              </a:spcBef>
              <a:spcAft>
                <a:spcPts val="0"/>
              </a:spcAft>
              <a:buClr>
                <a:schemeClr val="dk1"/>
              </a:buClr>
              <a:buSzPts val="2700"/>
              <a:buNone/>
            </a:pPr>
            <a:r>
              <a:rPr lang="en" sz="2700" dirty="0">
                <a:solidFill>
                  <a:schemeClr val="dk1"/>
                </a:solidFill>
                <a:latin typeface="Calibri"/>
                <a:ea typeface="Calibri"/>
                <a:cs typeface="Calibri"/>
                <a:sym typeface="Calibri"/>
              </a:rPr>
              <a:t>GSRs: 2 min each </a:t>
            </a:r>
            <a:endParaRPr dirty="0">
              <a:latin typeface="Calibri"/>
              <a:ea typeface="Calibri"/>
              <a:cs typeface="Calibri"/>
              <a:sym typeface="Calibri"/>
            </a:endParaRPr>
          </a:p>
          <a:p>
            <a:pPr marL="0" lvl="0" indent="0" algn="ctr" rtl="0">
              <a:lnSpc>
                <a:spcPct val="90000"/>
              </a:lnSpc>
              <a:spcBef>
                <a:spcPts val="800"/>
              </a:spcBef>
              <a:spcAft>
                <a:spcPts val="0"/>
              </a:spcAft>
              <a:buClr>
                <a:schemeClr val="dk1"/>
              </a:buClr>
              <a:buSzPts val="2700"/>
              <a:buNone/>
            </a:pPr>
            <a:r>
              <a:rPr lang="en" sz="2700" dirty="0">
                <a:solidFill>
                  <a:schemeClr val="dk1"/>
                </a:solidFill>
                <a:latin typeface="Calibri"/>
                <a:ea typeface="Calibri"/>
                <a:cs typeface="Calibri"/>
                <a:sym typeface="Calibri"/>
              </a:rPr>
              <a:t>To be included in minutes, also use report form on the Area 21 website and email to </a:t>
            </a:r>
            <a:r>
              <a:rPr lang="en" sz="2700" b="1" dirty="0">
                <a:solidFill>
                  <a:schemeClr val="dk1"/>
                </a:solidFill>
                <a:latin typeface="Calibri"/>
                <a:ea typeface="Calibri"/>
                <a:cs typeface="Calibri"/>
                <a:sym typeface="Calibri"/>
              </a:rPr>
              <a:t>secretarysia21@gmail.com</a:t>
            </a:r>
            <a:endParaRPr b="1" dirty="0">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2"/>
          <p:cNvSpPr/>
          <p:nvPr/>
        </p:nvSpPr>
        <p:spPr>
          <a:xfrm>
            <a:off x="114300" y="126507"/>
            <a:ext cx="8915400" cy="73152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marR="0" lvl="0" indent="0" algn="ctr" rtl="0">
              <a:lnSpc>
                <a:spcPct val="70000"/>
              </a:lnSpc>
              <a:spcBef>
                <a:spcPts val="0"/>
              </a:spcBef>
              <a:spcAft>
                <a:spcPts val="0"/>
              </a:spcAft>
              <a:buClr>
                <a:srgbClr val="000000"/>
              </a:buClr>
              <a:buSzPts val="3300"/>
              <a:buFont typeface="Arial"/>
              <a:buNone/>
            </a:pPr>
            <a:r>
              <a:rPr lang="en" sz="3600" i="0" u="none" strike="noStrike" cap="none" dirty="0">
                <a:solidFill>
                  <a:schemeClr val="dk1"/>
                </a:solidFill>
                <a:latin typeface="Calibri"/>
                <a:ea typeface="Calibri"/>
                <a:cs typeface="Calibri"/>
                <a:sym typeface="Calibri"/>
              </a:rPr>
              <a:t>DCMs Page 1 of 3</a:t>
            </a:r>
            <a:endParaRPr sz="3600" i="0" u="none" strike="noStrike" cap="none" dirty="0">
              <a:solidFill>
                <a:schemeClr val="dk1"/>
              </a:solidFill>
              <a:latin typeface="Calibri"/>
              <a:ea typeface="Calibri"/>
              <a:cs typeface="Calibri"/>
              <a:sym typeface="Calibri"/>
            </a:endParaRPr>
          </a:p>
        </p:txBody>
      </p:sp>
      <p:graphicFrame>
        <p:nvGraphicFramePr>
          <p:cNvPr id="333" name="Google Shape;333;p22"/>
          <p:cNvGraphicFramePr/>
          <p:nvPr>
            <p:extLst>
              <p:ext uri="{D42A27DB-BD31-4B8C-83A1-F6EECF244321}">
                <p14:modId xmlns:p14="http://schemas.microsoft.com/office/powerpoint/2010/main" val="285147404"/>
              </p:ext>
            </p:extLst>
          </p:nvPr>
        </p:nvGraphicFramePr>
        <p:xfrm>
          <a:off x="165250" y="1001130"/>
          <a:ext cx="8813500" cy="3959352"/>
        </p:xfrm>
        <a:graphic>
          <a:graphicData uri="http://schemas.openxmlformats.org/drawingml/2006/table">
            <a:tbl>
              <a:tblPr>
                <a:noFill/>
                <a:tableStyleId>{E5862F8C-4C0F-41EA-AB94-22AD4F9D516B}</a:tableStyleId>
              </a:tblPr>
              <a:tblGrid>
                <a:gridCol w="1899770">
                  <a:extLst>
                    <a:ext uri="{9D8B030D-6E8A-4147-A177-3AD203B41FA5}">
                      <a16:colId xmlns:a16="http://schemas.microsoft.com/office/drawing/2014/main" val="20000"/>
                    </a:ext>
                  </a:extLst>
                </a:gridCol>
                <a:gridCol w="1356360">
                  <a:extLst>
                    <a:ext uri="{9D8B030D-6E8A-4147-A177-3AD203B41FA5}">
                      <a16:colId xmlns:a16="http://schemas.microsoft.com/office/drawing/2014/main" val="20001"/>
                    </a:ext>
                  </a:extLst>
                </a:gridCol>
                <a:gridCol w="3802380">
                  <a:extLst>
                    <a:ext uri="{9D8B030D-6E8A-4147-A177-3AD203B41FA5}">
                      <a16:colId xmlns:a16="http://schemas.microsoft.com/office/drawing/2014/main" val="20002"/>
                    </a:ext>
                  </a:extLst>
                </a:gridCol>
                <a:gridCol w="1754990">
                  <a:extLst>
                    <a:ext uri="{9D8B030D-6E8A-4147-A177-3AD203B41FA5}">
                      <a16:colId xmlns:a16="http://schemas.microsoft.com/office/drawing/2014/main" val="20003"/>
                    </a:ext>
                  </a:extLst>
                </a:gridCol>
              </a:tblGrid>
              <a:tr h="277525">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latin typeface="Calibri"/>
                          <a:ea typeface="Calibri"/>
                          <a:cs typeface="Calibri"/>
                          <a:sym typeface="Calibri"/>
                        </a:rPr>
                        <a:t>Position</a:t>
                      </a:r>
                      <a:endParaRPr sz="2000" b="1"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latin typeface="Calibri"/>
                          <a:ea typeface="Calibri"/>
                          <a:cs typeface="Calibri"/>
                          <a:sym typeface="Calibri"/>
                        </a:rPr>
                        <a:t>Name</a:t>
                      </a:r>
                      <a:endParaRPr sz="2000" b="1"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solidFill>
                            <a:schemeClr val="dk1"/>
                          </a:solidFill>
                          <a:latin typeface="Calibri"/>
                          <a:ea typeface="Calibri"/>
                          <a:cs typeface="Calibri"/>
                          <a:sym typeface="Calibri"/>
                        </a:rPr>
                        <a:t>Email</a:t>
                      </a:r>
                      <a:endParaRPr sz="2000" b="1"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solidFill>
                            <a:schemeClr val="dk1"/>
                          </a:solidFill>
                          <a:latin typeface="Calibri"/>
                          <a:ea typeface="Calibri"/>
                          <a:cs typeface="Calibri"/>
                          <a:sym typeface="Calibri"/>
                        </a:rPr>
                        <a:t>Phone</a:t>
                      </a:r>
                      <a:endParaRPr sz="2000" b="1"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4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Inactive</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5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Stephen M.</a:t>
                      </a:r>
                      <a:endParaRPr sz="2000" b="0" u="none" strike="noStrike" cap="none">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steveeplb@gmail.com</a:t>
                      </a: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217-430-0144</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5 Alt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Nicole D. </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nicoledenier.15@gmail.com</a:t>
                      </a: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6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US" sz="2000" b="0" u="none" strike="noStrike" cap="none" dirty="0">
                          <a:latin typeface="Calibri"/>
                          <a:ea typeface="Calibri"/>
                          <a:cs typeface="Calibri"/>
                          <a:sym typeface="Calibri"/>
                        </a:rPr>
                        <a:t>Robin S.</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US" sz="2000" b="0" u="none" strike="noStrike" cap="none" dirty="0">
                          <a:solidFill>
                            <a:schemeClr val="dk1"/>
                          </a:solidFill>
                          <a:latin typeface="Calibri"/>
                          <a:ea typeface="Calibri"/>
                          <a:cs typeface="Calibri"/>
                          <a:sym typeface="Calibri"/>
                        </a:rPr>
                        <a:t>rgeiger54@icloud.com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2000" b="0" u="none" strike="noStrike" cap="none" dirty="0">
                          <a:solidFill>
                            <a:schemeClr val="dk1"/>
                          </a:solidFill>
                          <a:latin typeface="Calibri"/>
                          <a:ea typeface="Calibri"/>
                          <a:cs typeface="Calibri"/>
                          <a:sym typeface="Calibri"/>
                        </a:rPr>
                        <a:t>937-684-5388</a:t>
                      </a:r>
                      <a:endParaRPr sz="1800" b="0" u="none" strike="noStrike" cap="none" dirty="0"/>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6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Joe N.</a:t>
                      </a:r>
                      <a:endParaRPr sz="2000" b="0" u="none" strike="noStrike" cap="none">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7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Gordon R.</a:t>
                      </a:r>
                      <a:endParaRPr sz="2000" b="0" u="none" strike="noStrike" cap="none">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gordon9@icloud.com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618-214-5262</a:t>
                      </a: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7 Alt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Rick B.</a:t>
                      </a:r>
                      <a:endParaRPr sz="2000" b="0" u="none" strike="noStrike" cap="none">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rick_saccwk@hotmail.com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618-214-9344</a:t>
                      </a: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8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Inactive</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9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Inactive</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dirty="0">
                        <a:solidFill>
                          <a:schemeClr val="dk1"/>
                        </a:solidFill>
                        <a:latin typeface="Calibri"/>
                        <a:ea typeface="Calibri"/>
                        <a:cs typeface="Calibri"/>
                        <a:sym typeface="Calibri"/>
                      </a:endParaRPr>
                    </a:p>
                  </a:txBody>
                  <a:tcPr marL="68575" marR="0"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10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MIke H.</a:t>
                      </a:r>
                      <a:endParaRPr sz="2000" b="0" u="none" strike="noStrike" cap="none">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mghope@frontier.net</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US" sz="2000" b="0" u="none" strike="noStrike" cap="none" dirty="0">
                          <a:solidFill>
                            <a:schemeClr val="dk1"/>
                          </a:solidFill>
                          <a:latin typeface="Calibri"/>
                          <a:ea typeface="Calibri"/>
                          <a:cs typeface="Calibri"/>
                          <a:sym typeface="Calibri"/>
                        </a:rPr>
                        <a:t>309-838-2918</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r h="276375">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10 Alt DCM</a:t>
                      </a:r>
                      <a:endParaRPr sz="2000" b="0" u="none" strike="noStrike" cap="none" dirty="0">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Mike T. </a:t>
                      </a:r>
                      <a:endParaRPr sz="2000" b="0" u="none" strike="noStrike" cap="none">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michaeltunt@gmail.com</a:t>
                      </a:r>
                      <a:endParaRPr sz="2000" b="0" u="none" strike="noStrike" cap="none">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graphicFrame>
        <p:nvGraphicFramePr>
          <p:cNvPr id="338" name="Google Shape;338;p23"/>
          <p:cNvGraphicFramePr/>
          <p:nvPr>
            <p:extLst>
              <p:ext uri="{D42A27DB-BD31-4B8C-83A1-F6EECF244321}">
                <p14:modId xmlns:p14="http://schemas.microsoft.com/office/powerpoint/2010/main" val="36130799"/>
              </p:ext>
            </p:extLst>
          </p:nvPr>
        </p:nvGraphicFramePr>
        <p:xfrm>
          <a:off x="165750" y="1009650"/>
          <a:ext cx="8764890" cy="3629406"/>
        </p:xfrm>
        <a:graphic>
          <a:graphicData uri="http://schemas.openxmlformats.org/drawingml/2006/table">
            <a:tbl>
              <a:tblPr>
                <a:noFill/>
                <a:tableStyleId>{E5862F8C-4C0F-41EA-AB94-22AD4F9D516B}</a:tableStyleId>
              </a:tblPr>
              <a:tblGrid>
                <a:gridCol w="1929750">
                  <a:extLst>
                    <a:ext uri="{9D8B030D-6E8A-4147-A177-3AD203B41FA5}">
                      <a16:colId xmlns:a16="http://schemas.microsoft.com/office/drawing/2014/main" val="20000"/>
                    </a:ext>
                  </a:extLst>
                </a:gridCol>
                <a:gridCol w="1318260">
                  <a:extLst>
                    <a:ext uri="{9D8B030D-6E8A-4147-A177-3AD203B41FA5}">
                      <a16:colId xmlns:a16="http://schemas.microsoft.com/office/drawing/2014/main" val="20001"/>
                    </a:ext>
                  </a:extLst>
                </a:gridCol>
                <a:gridCol w="3802380">
                  <a:extLst>
                    <a:ext uri="{9D8B030D-6E8A-4147-A177-3AD203B41FA5}">
                      <a16:colId xmlns:a16="http://schemas.microsoft.com/office/drawing/2014/main" val="20002"/>
                    </a:ext>
                  </a:extLst>
                </a:gridCol>
                <a:gridCol w="1714500">
                  <a:extLst>
                    <a:ext uri="{9D8B030D-6E8A-4147-A177-3AD203B41FA5}">
                      <a16:colId xmlns:a16="http://schemas.microsoft.com/office/drawing/2014/main" val="20003"/>
                    </a:ext>
                  </a:extLst>
                </a:gridCol>
              </a:tblGrid>
              <a:tr h="271450">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latin typeface="Calibri"/>
                          <a:ea typeface="Calibri"/>
                          <a:cs typeface="Calibri"/>
                          <a:sym typeface="Calibri"/>
                        </a:rPr>
                        <a:t>Position</a:t>
                      </a:r>
                      <a:endParaRPr sz="2000" b="1"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lgn="ctr">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latin typeface="Calibri"/>
                          <a:ea typeface="Calibri"/>
                          <a:cs typeface="Calibri"/>
                          <a:sym typeface="Calibri"/>
                        </a:rPr>
                        <a:t>Name</a:t>
                      </a:r>
                      <a:endParaRPr sz="2000" b="1"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lgn="ctr">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solidFill>
                            <a:schemeClr val="dk1"/>
                          </a:solidFill>
                          <a:latin typeface="Calibri"/>
                          <a:ea typeface="Calibri"/>
                          <a:cs typeface="Calibri"/>
                          <a:sym typeface="Calibri"/>
                        </a:rPr>
                        <a:t>Email</a:t>
                      </a:r>
                      <a:endParaRPr sz="2000" b="1"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lgn="ctr">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solidFill>
                            <a:schemeClr val="dk1"/>
                          </a:solidFill>
                          <a:latin typeface="Calibri"/>
                          <a:ea typeface="Calibri"/>
                          <a:cs typeface="Calibri"/>
                          <a:sym typeface="Calibri"/>
                        </a:rPr>
                        <a:t>Phone</a:t>
                      </a:r>
                      <a:endParaRPr sz="2000" b="1"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lgn="ctr">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258900">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11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12700" cap="flat" cmpd="sng" algn="ctr">
                      <a:solidFill>
                        <a:schemeClr val="tx1"/>
                      </a:solidFill>
                      <a:prstDash val="solid"/>
                      <a:round/>
                      <a:headEnd type="none" w="med" len="med"/>
                      <a:tailEnd type="none" w="med" len="med"/>
                    </a:lnR>
                    <a:lnT w="19050" cap="flat" cmpd="sng">
                      <a:solidFill>
                        <a:srgbClr val="22222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Tim C.</a:t>
                      </a:r>
                      <a:endParaRPr sz="2000" b="0" u="none" strike="noStrike" cap="none">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solidFill>
                        <a:srgbClr val="22222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timc7595@gmail.com</a:t>
                      </a:r>
                      <a:endParaRPr sz="2000" b="0" u="none" strike="noStrike" cap="none">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solidFill>
                        <a:srgbClr val="22222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217-825-7595</a:t>
                      </a:r>
                      <a:endParaRPr sz="2000" b="0" u="none" strike="noStrike" cap="none" dirty="0">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9525" cap="flat" cmpd="sng">
                      <a:solidFill>
                        <a:srgbClr val="222222"/>
                      </a:solidFill>
                      <a:prstDash val="solid"/>
                      <a:round/>
                      <a:headEnd type="none" w="sm" len="sm"/>
                      <a:tailEnd type="none" w="sm" len="sm"/>
                    </a:lnR>
                    <a:lnT w="19050" cap="flat" cmpd="sng">
                      <a:solidFill>
                        <a:srgbClr val="22222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0005372"/>
                  </a:ext>
                </a:extLst>
              </a:tr>
              <a:tr h="258900">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11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US" sz="2000" b="0" u="none" strike="noStrike" cap="none" dirty="0">
                          <a:latin typeface="Calibri"/>
                          <a:ea typeface="Calibri"/>
                          <a:cs typeface="Calibri"/>
                          <a:sym typeface="Calibri"/>
                        </a:rPr>
                        <a:t>Alex T.</a:t>
                      </a:r>
                      <a:endParaRPr sz="2000" b="0" u="none" strike="noStrike" cap="none" dirty="0">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US" sz="2000" b="0" u="none" strike="noStrike" cap="none" dirty="0">
                          <a:solidFill>
                            <a:schemeClr val="dk1"/>
                          </a:solidFill>
                          <a:latin typeface="Calibri"/>
                          <a:ea typeface="Calibri"/>
                          <a:cs typeface="Calibri"/>
                          <a:sym typeface="Calibri"/>
                        </a:rPr>
                        <a:t>atorresfitter@gmail.com</a:t>
                      </a:r>
                      <a:endParaRPr sz="2000" b="0" u="none" strike="noStrike" cap="none" dirty="0">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US" sz="2000" b="0" u="none" strike="noStrike" cap="none" dirty="0">
                          <a:solidFill>
                            <a:schemeClr val="dk1"/>
                          </a:solidFill>
                          <a:latin typeface="Calibri"/>
                          <a:ea typeface="Calibri"/>
                          <a:cs typeface="Calibri"/>
                          <a:sym typeface="Calibri"/>
                        </a:rPr>
                        <a:t>954-200-4924</a:t>
                      </a:r>
                      <a:endParaRPr sz="2000" b="0" u="none" strike="noStrike" cap="none" dirty="0">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9525" cap="flat" cmpd="sng">
                      <a:solidFill>
                        <a:srgbClr val="222222"/>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7393556"/>
                  </a:ext>
                </a:extLst>
              </a:tr>
              <a:tr h="258900">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12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Linda Z.</a:t>
                      </a:r>
                      <a:endParaRPr sz="2000" b="0" u="none" strike="noStrike" cap="none" dirty="0">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dcm@aa-eci.org</a:t>
                      </a:r>
                      <a:endParaRPr sz="2000" b="0" u="none" strike="noStrike" cap="none">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solidFill>
                            <a:schemeClr val="dk1"/>
                          </a:solidFill>
                          <a:latin typeface="Calibri"/>
                          <a:ea typeface="Calibri"/>
                          <a:cs typeface="Calibri"/>
                          <a:sym typeface="Calibri"/>
                        </a:rPr>
                        <a:t>217-778-2752</a:t>
                      </a:r>
                      <a:endParaRPr sz="2000" b="0" u="none" strike="noStrike" cap="none">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9525" cap="flat" cmpd="sng">
                      <a:solidFill>
                        <a:srgbClr val="222222"/>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582239"/>
                  </a:ext>
                </a:extLst>
              </a:tr>
              <a:tr h="258900">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latin typeface="Calibri"/>
                          <a:ea typeface="Calibri"/>
                          <a:cs typeface="Calibri"/>
                          <a:sym typeface="Calibri"/>
                        </a:rPr>
                        <a:t>Dist. 12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a:latin typeface="Calibri"/>
                          <a:ea typeface="Calibri"/>
                          <a:cs typeface="Calibri"/>
                          <a:sym typeface="Calibri"/>
                        </a:rPr>
                        <a:t>Liza WS.</a:t>
                      </a:r>
                      <a:endParaRPr sz="2000" b="0" u="none" strike="noStrike" cap="none">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alt-dcm@aa-eci.org</a:t>
                      </a:r>
                      <a:endParaRPr sz="2000" b="0" u="none" strike="noStrike" cap="none" dirty="0">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15000"/>
                        </a:lnSpc>
                        <a:spcBef>
                          <a:spcPts val="0"/>
                        </a:spcBef>
                        <a:spcAft>
                          <a:spcPts val="0"/>
                        </a:spcAft>
                        <a:buClr>
                          <a:schemeClr val="lt1"/>
                        </a:buClr>
                        <a:buSzPts val="1200"/>
                        <a:buFont typeface="Arial"/>
                        <a:buNone/>
                      </a:pPr>
                      <a:r>
                        <a:rPr lang="en" sz="2000" b="0" u="none" strike="noStrike" cap="none" dirty="0">
                          <a:solidFill>
                            <a:schemeClr val="dk1"/>
                          </a:solidFill>
                          <a:latin typeface="Calibri"/>
                          <a:ea typeface="Calibri"/>
                          <a:cs typeface="Calibri"/>
                          <a:sym typeface="Calibri"/>
                        </a:rPr>
                        <a:t>225-892-3488</a:t>
                      </a:r>
                      <a:endParaRPr sz="2000" b="0" u="none" strike="noStrike" cap="none" dirty="0">
                        <a:solidFill>
                          <a:schemeClr val="dk1"/>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9525" cap="flat" cmpd="sng">
                      <a:solidFill>
                        <a:srgbClr val="222222"/>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0705384"/>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Dist. 13 DCM</a:t>
                      </a:r>
                      <a:endParaRPr sz="2000" b="0" i="0" u="none" strike="noStrike" cap="none" dirty="0">
                        <a:solidFill>
                          <a:srgbClr val="000000"/>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Warren S.</a:t>
                      </a:r>
                      <a:endParaRPr sz="2000" b="0" i="0" u="none" strike="noStrike" cap="none" dirty="0">
                        <a:solidFill>
                          <a:srgbClr val="000000"/>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warrenschroeder1962@icloud.com</a:t>
                      </a:r>
                      <a:endParaRPr sz="2000" b="0" i="0" u="none" strike="noStrike" cap="none" dirty="0">
                        <a:solidFill>
                          <a:srgbClr val="000000"/>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217-690-1035</a:t>
                      </a:r>
                      <a:endParaRPr sz="2000" b="0" i="0" u="none" strike="noStrike" cap="none" dirty="0">
                        <a:solidFill>
                          <a:srgbClr val="000000"/>
                        </a:solidFill>
                        <a:latin typeface="Calibri"/>
                        <a:ea typeface="Calibri"/>
                        <a:cs typeface="Calibri"/>
                        <a:sym typeface="Calibri"/>
                      </a:endParaRPr>
                    </a:p>
                  </a:txBody>
                  <a:tcPr marL="68575" marR="68575" marT="0" marB="0">
                    <a:lnL w="12700" cap="flat" cmpd="sng" algn="ctr">
                      <a:solidFill>
                        <a:schemeClr val="tx1"/>
                      </a:solidFill>
                      <a:prstDash val="solid"/>
                      <a:round/>
                      <a:headEnd type="none" w="med" len="med"/>
                      <a:tailEnd type="none" w="med" len="med"/>
                    </a:lnL>
                    <a:lnR w="9525" cap="flat" cmpd="sng">
                      <a:solidFill>
                        <a:srgbClr val="222222"/>
                      </a:solid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Dist. 13 Alt DCM</a:t>
                      </a:r>
                      <a:endParaRPr sz="2000" b="0" i="0" u="none" strike="noStrike" cap="none" dirty="0">
                        <a:solidFill>
                          <a:srgbClr val="000000"/>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Kat S.</a:t>
                      </a:r>
                      <a:endParaRPr sz="2000" b="0" i="0" u="none" strike="noStrike" cap="none" dirty="0">
                        <a:solidFill>
                          <a:srgbClr val="000000"/>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katswaton@gmail.com</a:t>
                      </a:r>
                      <a:endParaRPr sz="2000" b="0" i="0" u="none" strike="noStrike" cap="none" dirty="0">
                        <a:solidFill>
                          <a:srgbClr val="000000"/>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i="0" u="none" strike="noStrike" cap="none" dirty="0">
                          <a:solidFill>
                            <a:srgbClr val="000000"/>
                          </a:solidFill>
                          <a:latin typeface="Calibri"/>
                          <a:ea typeface="Calibri"/>
                          <a:cs typeface="Calibri"/>
                          <a:sym typeface="Calibri"/>
                        </a:rPr>
                        <a:t>607-382-6567</a:t>
                      </a:r>
                      <a:endParaRPr sz="2000" b="0" i="0" u="none" strike="noStrike" cap="none" dirty="0">
                        <a:solidFill>
                          <a:srgbClr val="000000"/>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14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solidFill>
                            <a:schemeClr val="dk1"/>
                          </a:solidFill>
                          <a:latin typeface="Calibri"/>
                          <a:ea typeface="Calibri"/>
                          <a:cs typeface="Calibri"/>
                          <a:sym typeface="Calibri"/>
                        </a:rPr>
                        <a:t>Megan G.</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dcm.d14.a21@gmail.com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618-580-4777</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14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altdcm.d14.a21@gmail.com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15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Bob K. </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solidFill>
                            <a:schemeClr val="dk1"/>
                          </a:solidFill>
                          <a:latin typeface="Calibri"/>
                          <a:ea typeface="Calibri"/>
                          <a:cs typeface="Calibri"/>
                          <a:sym typeface="Calibri"/>
                        </a:rPr>
                        <a:t>godivefish@gmail.com</a:t>
                      </a:r>
                      <a:endParaRPr sz="2000" b="0" u="none" strike="noStrike" cap="none">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217-370-5890</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15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John L.</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lacyjohn90@gmail.com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217-320-2916</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bl>
          </a:graphicData>
        </a:graphic>
      </p:graphicFrame>
      <p:sp>
        <p:nvSpPr>
          <p:cNvPr id="339" name="Google Shape;339;p23"/>
          <p:cNvSpPr/>
          <p:nvPr/>
        </p:nvSpPr>
        <p:spPr>
          <a:xfrm>
            <a:off x="114300" y="126506"/>
            <a:ext cx="8915400" cy="73152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lnSpc>
                <a:spcPct val="70000"/>
              </a:lnSpc>
              <a:buSzPts val="3300"/>
            </a:pPr>
            <a:r>
              <a:rPr lang="en" sz="3600" dirty="0">
                <a:solidFill>
                  <a:schemeClr val="dk1"/>
                </a:solidFill>
                <a:latin typeface="Calibri"/>
                <a:cs typeface="Calibri"/>
                <a:sym typeface="Calibri"/>
              </a:rPr>
              <a:t>DCMs Page 2 of 3</a:t>
            </a:r>
            <a:endParaRPr sz="3600" dirty="0">
              <a:solidFill>
                <a:schemeClr val="dk1"/>
              </a:solidFill>
              <a:latin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37">
          <a:extLst>
            <a:ext uri="{FF2B5EF4-FFF2-40B4-BE49-F238E27FC236}">
              <a16:creationId xmlns:a16="http://schemas.microsoft.com/office/drawing/2014/main" id="{746B2F7A-D897-DC44-B26E-B9A5AC2C96A3}"/>
            </a:ext>
          </a:extLst>
        </p:cNvPr>
        <p:cNvGrpSpPr/>
        <p:nvPr/>
      </p:nvGrpSpPr>
      <p:grpSpPr>
        <a:xfrm>
          <a:off x="0" y="0"/>
          <a:ext cx="0" cy="0"/>
          <a:chOff x="0" y="0"/>
          <a:chExt cx="0" cy="0"/>
        </a:xfrm>
      </p:grpSpPr>
      <p:graphicFrame>
        <p:nvGraphicFramePr>
          <p:cNvPr id="338" name="Google Shape;338;p23">
            <a:extLst>
              <a:ext uri="{FF2B5EF4-FFF2-40B4-BE49-F238E27FC236}">
                <a16:creationId xmlns:a16="http://schemas.microsoft.com/office/drawing/2014/main" id="{37BACF9A-BACD-8211-2685-F943148181CA}"/>
              </a:ext>
            </a:extLst>
          </p:cNvPr>
          <p:cNvGraphicFramePr/>
          <p:nvPr>
            <p:extLst>
              <p:ext uri="{D42A27DB-BD31-4B8C-83A1-F6EECF244321}">
                <p14:modId xmlns:p14="http://schemas.microsoft.com/office/powerpoint/2010/main" val="2625135113"/>
              </p:ext>
            </p:extLst>
          </p:nvPr>
        </p:nvGraphicFramePr>
        <p:xfrm>
          <a:off x="165750" y="1007237"/>
          <a:ext cx="8769096" cy="3629406"/>
        </p:xfrm>
        <a:graphic>
          <a:graphicData uri="http://schemas.openxmlformats.org/drawingml/2006/table">
            <a:tbl>
              <a:tblPr>
                <a:noFill/>
                <a:tableStyleId>{E5862F8C-4C0F-41EA-AB94-22AD4F9D516B}</a:tableStyleId>
              </a:tblPr>
              <a:tblGrid>
                <a:gridCol w="1906890">
                  <a:extLst>
                    <a:ext uri="{9D8B030D-6E8A-4147-A177-3AD203B41FA5}">
                      <a16:colId xmlns:a16="http://schemas.microsoft.com/office/drawing/2014/main" val="20000"/>
                    </a:ext>
                  </a:extLst>
                </a:gridCol>
                <a:gridCol w="1318260">
                  <a:extLst>
                    <a:ext uri="{9D8B030D-6E8A-4147-A177-3AD203B41FA5}">
                      <a16:colId xmlns:a16="http://schemas.microsoft.com/office/drawing/2014/main" val="20001"/>
                    </a:ext>
                  </a:extLst>
                </a:gridCol>
                <a:gridCol w="3802380">
                  <a:extLst>
                    <a:ext uri="{9D8B030D-6E8A-4147-A177-3AD203B41FA5}">
                      <a16:colId xmlns:a16="http://schemas.microsoft.com/office/drawing/2014/main" val="20002"/>
                    </a:ext>
                  </a:extLst>
                </a:gridCol>
                <a:gridCol w="1741566">
                  <a:extLst>
                    <a:ext uri="{9D8B030D-6E8A-4147-A177-3AD203B41FA5}">
                      <a16:colId xmlns:a16="http://schemas.microsoft.com/office/drawing/2014/main" val="20003"/>
                    </a:ext>
                  </a:extLst>
                </a:gridCol>
              </a:tblGrid>
              <a:tr h="271450">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latin typeface="Calibri"/>
                          <a:ea typeface="Calibri"/>
                          <a:cs typeface="Calibri"/>
                          <a:sym typeface="Calibri"/>
                        </a:rPr>
                        <a:t>Position</a:t>
                      </a:r>
                      <a:endParaRPr sz="2000" b="1"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latin typeface="Calibri"/>
                          <a:ea typeface="Calibri"/>
                          <a:cs typeface="Calibri"/>
                          <a:sym typeface="Calibri"/>
                        </a:rPr>
                        <a:t>Name</a:t>
                      </a:r>
                      <a:endParaRPr sz="2000" b="1"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solidFill>
                            <a:schemeClr val="dk1"/>
                          </a:solidFill>
                          <a:latin typeface="Calibri"/>
                          <a:ea typeface="Calibri"/>
                          <a:cs typeface="Calibri"/>
                          <a:sym typeface="Calibri"/>
                        </a:rPr>
                        <a:t>Email</a:t>
                      </a:r>
                      <a:endParaRPr sz="2000" b="1"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1" u="none" strike="noStrike" cap="none" dirty="0">
                          <a:solidFill>
                            <a:schemeClr val="dk1"/>
                          </a:solidFill>
                          <a:latin typeface="Calibri"/>
                          <a:ea typeface="Calibri"/>
                          <a:cs typeface="Calibri"/>
                          <a:sym typeface="Calibri"/>
                        </a:rPr>
                        <a:t>Phone</a:t>
                      </a:r>
                      <a:endParaRPr sz="2000" b="1"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19050"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16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lgn="ctr">
                      <a:solidFill>
                        <a:srgbClr val="222222"/>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dk1"/>
                        </a:buClr>
                        <a:buSzPts val="800"/>
                        <a:buFont typeface="Arial"/>
                        <a:buNone/>
                      </a:pPr>
                      <a:r>
                        <a:rPr lang="en-US" sz="2000" b="0" u="none" strike="noStrike" cap="none" dirty="0">
                          <a:latin typeface="Calibri"/>
                          <a:ea typeface="Calibri"/>
                          <a:cs typeface="Calibri"/>
                          <a:sym typeface="Calibri"/>
                        </a:rPr>
                        <a:t>William W.</a:t>
                      </a:r>
                      <a:endParaRPr sz="2000" b="0" u="none" strike="noStrike" cap="none" dirty="0">
                        <a:latin typeface="Calibri"/>
                        <a:ea typeface="Calibri"/>
                        <a:cs typeface="Calibri"/>
                        <a:sym typeface="Calibri"/>
                      </a:endParaRPr>
                    </a:p>
                  </a:txBody>
                  <a:tcPr marL="68575" marR="68575" marT="0" marB="0">
                    <a:lnL w="9525" cap="flat" cmpd="sng" algn="ctr">
                      <a:solidFill>
                        <a:srgbClr val="222222"/>
                      </a:solidFill>
                      <a:prstDash val="solid"/>
                      <a:round/>
                      <a:headEnd type="none" w="sm" len="sm"/>
                      <a:tailEnd type="none" w="sm" len="sm"/>
                    </a:lnL>
                    <a:lnR w="9525" cap="flat" cmpd="sng" algn="ctr">
                      <a:solidFill>
                        <a:srgbClr val="222222"/>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US" sz="2000" b="0" u="none" strike="noStrike" cap="none" dirty="0">
                          <a:solidFill>
                            <a:schemeClr val="dk1"/>
                          </a:solidFill>
                          <a:latin typeface="Calibri"/>
                          <a:ea typeface="Calibri"/>
                          <a:cs typeface="Calibri"/>
                          <a:sym typeface="Calibri"/>
                        </a:rPr>
                        <a:t>billangel6570@gmail.com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lgn="ctr">
                      <a:solidFill>
                        <a:srgbClr val="222222"/>
                      </a:solidFill>
                      <a:prstDash val="solid"/>
                      <a:round/>
                      <a:headEnd type="none" w="sm" len="sm"/>
                      <a:tailEnd type="none" w="sm" len="sm"/>
                    </a:lnL>
                    <a:lnR w="9525" cap="flat" cmpd="sng" algn="ctr">
                      <a:solidFill>
                        <a:srgbClr val="222222"/>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US" sz="2000" b="0" u="none" strike="noStrike" cap="none" dirty="0">
                          <a:solidFill>
                            <a:schemeClr val="dk1"/>
                          </a:solidFill>
                          <a:latin typeface="Calibri"/>
                          <a:ea typeface="Calibri"/>
                          <a:cs typeface="Calibri"/>
                          <a:sym typeface="Calibri"/>
                        </a:rPr>
                        <a:t>812-263-5229</a:t>
                      </a:r>
                      <a:endParaRPr sz="2000" b="0" u="none" strike="noStrike" cap="none" dirty="0">
                        <a:solidFill>
                          <a:schemeClr val="dk1"/>
                        </a:solidFill>
                        <a:latin typeface="Calibri"/>
                        <a:ea typeface="Calibri"/>
                        <a:cs typeface="Calibri"/>
                        <a:sym typeface="Calibri"/>
                      </a:endParaRPr>
                    </a:p>
                  </a:txBody>
                  <a:tcPr marL="68575" marR="68575" marT="0" marB="0">
                    <a:lnL w="9525" cap="flat" cmpd="sng" algn="ctr">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19050" cap="flat" cmpd="sng" algn="ctr">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16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Tom W.</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wehrheitom.09@gmail.com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3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Dist. 17 DCM</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Dave S.</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300"/>
                        <a:buFont typeface="Arial"/>
                        <a:buNone/>
                      </a:pPr>
                      <a:r>
                        <a:rPr lang="en-US" sz="2000" b="0" u="none" strike="noStrike" cap="none" dirty="0">
                          <a:solidFill>
                            <a:schemeClr val="dk1"/>
                          </a:solidFill>
                          <a:latin typeface="Calibri"/>
                          <a:ea typeface="Calibri"/>
                          <a:cs typeface="Calibri"/>
                          <a:sym typeface="Calibri"/>
                        </a:rPr>
                        <a:t>dsamples65@outlook.com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618-663-5015</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17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Jane L.</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janeandlexi@yahoo.com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618-889-6018</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Dist. 18 DCM</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John G.</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Jgaubatz5150@att.net</a:t>
                      </a:r>
                      <a:endParaRPr sz="2000" b="0" u="none" strike="noStrike" cap="none" dirty="0">
                        <a:solidFill>
                          <a:schemeClr val="dk1"/>
                        </a:solidFill>
                        <a:latin typeface="Calibri"/>
                        <a:ea typeface="Calibri"/>
                        <a:cs typeface="Calibri"/>
                        <a:sym typeface="Calibri"/>
                      </a:endParaRPr>
                    </a:p>
                  </a:txBody>
                  <a:tcPr marL="68575" marR="0"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618-541-2543</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1"/>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18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Joe V.</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joevalencia57@icloud.com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618-578-9425</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2"/>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US" sz="2000" b="0" u="none" strike="noStrike" cap="none" dirty="0">
                          <a:latin typeface="Calibri"/>
                          <a:ea typeface="Calibri"/>
                          <a:cs typeface="Calibri"/>
                          <a:sym typeface="Calibri"/>
                        </a:rPr>
                        <a:t>Dist. 19 DCM</a:t>
                      </a: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US" sz="2000" b="0" u="none" strike="noStrike" cap="none" dirty="0">
                          <a:latin typeface="Calibri"/>
                          <a:ea typeface="Calibri"/>
                          <a:cs typeface="Calibri"/>
                          <a:sym typeface="Calibri"/>
                        </a:rPr>
                        <a:t>Trevor P.</a:t>
                      </a: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US" sz="2000" b="0" u="none" strike="noStrike" cap="none" dirty="0">
                          <a:solidFill>
                            <a:schemeClr val="dk1"/>
                          </a:solidFill>
                          <a:latin typeface="Calibri"/>
                          <a:ea typeface="Calibri"/>
                          <a:cs typeface="Calibri"/>
                          <a:sym typeface="Calibri"/>
                        </a:rPr>
                        <a:t>tplanck@gmail.com</a:t>
                      </a: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217-820-9866</a:t>
                      </a: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3"/>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19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Ryan McC</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rjm0587@gmail.com</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solidFill>
                            <a:schemeClr val="dk1"/>
                          </a:solidFill>
                          <a:latin typeface="Calibri"/>
                          <a:ea typeface="Calibri"/>
                          <a:cs typeface="Calibri"/>
                          <a:sym typeface="Calibri"/>
                        </a:rPr>
                        <a:t>217-415-6326</a:t>
                      </a: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4"/>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a:latin typeface="Calibri"/>
                          <a:ea typeface="Calibri"/>
                          <a:cs typeface="Calibri"/>
                          <a:sym typeface="Calibri"/>
                        </a:rPr>
                        <a:t>Dist. 20 DCM</a:t>
                      </a: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Nancy W.</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2000" b="0" u="none" strike="noStrike" cap="none" dirty="0">
                          <a:solidFill>
                            <a:schemeClr val="dk1"/>
                          </a:solidFill>
                          <a:latin typeface="Calibri"/>
                          <a:ea typeface="Calibri"/>
                          <a:cs typeface="Calibri"/>
                          <a:sym typeface="Calibri"/>
                        </a:rPr>
                        <a:t>nan@yahoo.com</a:t>
                      </a:r>
                      <a:endParaRPr sz="2000" b="0" u="none" strike="noStrike" cap="none" dirty="0">
                        <a:solidFill>
                          <a:schemeClr val="dk1"/>
                        </a:solidFill>
                        <a:latin typeface="Calibri"/>
                        <a:ea typeface="Calibri"/>
                        <a:cs typeface="Calibri"/>
                        <a:sym typeface="Calibri"/>
                      </a:endParaRPr>
                    </a:p>
                  </a:txBody>
                  <a:tcPr marL="68575" marR="68575" marT="0" marB="0" anchor="ctr">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 sz="2000" b="0" u="none" strike="noStrike" cap="none" dirty="0">
                          <a:solidFill>
                            <a:schemeClr val="dk1"/>
                          </a:solidFill>
                          <a:latin typeface="Calibri"/>
                          <a:ea typeface="Calibri"/>
                          <a:cs typeface="Calibri"/>
                          <a:sym typeface="Calibri"/>
                        </a:rPr>
                        <a:t>224-434-9416</a:t>
                      </a:r>
                      <a:endParaRPr sz="2000" b="0" u="none" strike="noStrike" cap="none" dirty="0">
                        <a:solidFill>
                          <a:schemeClr val="dk1"/>
                        </a:solidFill>
                        <a:latin typeface="Calibri"/>
                        <a:ea typeface="Calibri"/>
                        <a:cs typeface="Calibri"/>
                        <a:sym typeface="Calibri"/>
                      </a:endParaRPr>
                    </a:p>
                  </a:txBody>
                  <a:tcPr marL="68575" marR="68575" marT="0" marB="0" anchor="ctr">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5"/>
                  </a:ext>
                </a:extLst>
              </a:tr>
              <a:tr h="258900">
                <a:tc>
                  <a:txBody>
                    <a:bodyPr/>
                    <a:lstStyle/>
                    <a:p>
                      <a:pPr marL="0" marR="0" lvl="0" indent="0" algn="l" rtl="0">
                        <a:lnSpc>
                          <a:spcPct val="115000"/>
                        </a:lnSpc>
                        <a:spcBef>
                          <a:spcPts val="0"/>
                        </a:spcBef>
                        <a:spcAft>
                          <a:spcPts val="0"/>
                        </a:spcAft>
                        <a:buClr>
                          <a:schemeClr val="lt1"/>
                        </a:buClr>
                        <a:buSzPts val="1300"/>
                        <a:buFont typeface="Arial"/>
                        <a:buNone/>
                      </a:pPr>
                      <a:r>
                        <a:rPr lang="en" sz="2000" b="0" u="none" strike="noStrike" cap="none" dirty="0">
                          <a:latin typeface="Calibri"/>
                          <a:ea typeface="Calibri"/>
                          <a:cs typeface="Calibri"/>
                          <a:sym typeface="Calibri"/>
                        </a:rPr>
                        <a:t>Dist. 20 Alt DCM</a:t>
                      </a:r>
                      <a:endParaRPr sz="2000" b="0" u="none" strike="noStrike" cap="none" dirty="0">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endParaRPr sz="2000" b="0" u="none" strike="noStrike" cap="none">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tc>
                  <a:txBody>
                    <a:bodyPr/>
                    <a:lstStyle/>
                    <a:p>
                      <a:pPr marL="0" marR="0" lvl="0" indent="0" algn="l" rtl="0">
                        <a:lnSpc>
                          <a:spcPct val="115000"/>
                        </a:lnSpc>
                        <a:spcBef>
                          <a:spcPts val="0"/>
                        </a:spcBef>
                        <a:spcAft>
                          <a:spcPts val="0"/>
                        </a:spcAft>
                        <a:buClr>
                          <a:schemeClr val="lt1"/>
                        </a:buClr>
                        <a:buSzPts val="1300"/>
                        <a:buFont typeface="Arial"/>
                        <a:buNone/>
                      </a:pPr>
                      <a:endParaRPr sz="2000" b="0" u="none" strike="noStrike" cap="none" dirty="0">
                        <a:solidFill>
                          <a:schemeClr val="dk1"/>
                        </a:solidFill>
                        <a:latin typeface="Calibri"/>
                        <a:ea typeface="Calibri"/>
                        <a:cs typeface="Calibri"/>
                        <a:sym typeface="Calibri"/>
                      </a:endParaRPr>
                    </a:p>
                  </a:txBody>
                  <a:tcPr marL="68575" marR="68575" marT="0" marB="0">
                    <a:lnL w="9525" cap="flat" cmpd="sng">
                      <a:solidFill>
                        <a:srgbClr val="222222"/>
                      </a:solidFill>
                      <a:prstDash val="solid"/>
                      <a:round/>
                      <a:headEnd type="none" w="sm" len="sm"/>
                      <a:tailEnd type="none" w="sm" len="sm"/>
                    </a:lnL>
                    <a:lnR w="9525" cap="flat" cmpd="sng">
                      <a:solidFill>
                        <a:srgbClr val="222222"/>
                      </a:solidFill>
                      <a:prstDash val="solid"/>
                      <a:round/>
                      <a:headEnd type="none" w="sm" len="sm"/>
                      <a:tailEnd type="none" w="sm" len="sm"/>
                    </a:lnR>
                    <a:lnT w="9525" cap="flat" cmpd="sng">
                      <a:solidFill>
                        <a:srgbClr val="222222"/>
                      </a:solidFill>
                      <a:prstDash val="solid"/>
                      <a:round/>
                      <a:headEnd type="none" w="sm" len="sm"/>
                      <a:tailEnd type="none" w="sm" len="sm"/>
                    </a:lnT>
                    <a:lnB w="9525" cap="flat" cmpd="sng">
                      <a:solidFill>
                        <a:srgbClr val="222222"/>
                      </a:solidFill>
                      <a:prstDash val="solid"/>
                      <a:round/>
                      <a:headEnd type="none" w="sm" len="sm"/>
                      <a:tailEnd type="none" w="sm" len="sm"/>
                    </a:lnB>
                    <a:solidFill>
                      <a:schemeClr val="bg1"/>
                    </a:solidFill>
                  </a:tcPr>
                </a:tc>
                <a:extLst>
                  <a:ext uri="{0D108BD9-81ED-4DB2-BD59-A6C34878D82A}">
                    <a16:rowId xmlns:a16="http://schemas.microsoft.com/office/drawing/2014/main" val="10016"/>
                  </a:ext>
                </a:extLst>
              </a:tr>
            </a:tbl>
          </a:graphicData>
        </a:graphic>
      </p:graphicFrame>
      <p:sp>
        <p:nvSpPr>
          <p:cNvPr id="339" name="Google Shape;339;p23">
            <a:extLst>
              <a:ext uri="{FF2B5EF4-FFF2-40B4-BE49-F238E27FC236}">
                <a16:creationId xmlns:a16="http://schemas.microsoft.com/office/drawing/2014/main" id="{7F765347-645D-2240-9652-8A6E69273142}"/>
              </a:ext>
            </a:extLst>
          </p:cNvPr>
          <p:cNvSpPr/>
          <p:nvPr/>
        </p:nvSpPr>
        <p:spPr>
          <a:xfrm>
            <a:off x="114300" y="126507"/>
            <a:ext cx="8915400" cy="73152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lvl="0" indent="0" algn="ctr">
              <a:lnSpc>
                <a:spcPct val="70000"/>
              </a:lnSpc>
              <a:buSzPts val="3300"/>
              <a:buFont typeface="Arial"/>
              <a:buNone/>
            </a:pPr>
            <a:r>
              <a:rPr lang="en" sz="3600" dirty="0">
                <a:solidFill>
                  <a:schemeClr val="dk1"/>
                </a:solidFill>
                <a:latin typeface="Calibri"/>
                <a:cs typeface="Calibri"/>
                <a:sym typeface="Calibri"/>
              </a:rPr>
              <a:t>DCMs Page 3 of 3</a:t>
            </a:r>
            <a:endParaRPr sz="3600" dirty="0">
              <a:solidFill>
                <a:schemeClr val="dk1"/>
              </a:solidFill>
              <a:latin typeface="Calibri"/>
              <a:cs typeface="Calibri"/>
              <a:sym typeface="Calibri"/>
            </a:endParaRPr>
          </a:p>
        </p:txBody>
      </p:sp>
    </p:spTree>
    <p:extLst>
      <p:ext uri="{BB962C8B-B14F-4D97-AF65-F5344CB8AC3E}">
        <p14:creationId xmlns:p14="http://schemas.microsoft.com/office/powerpoint/2010/main" val="20781160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5" name="Picture 4">
            <a:extLst>
              <a:ext uri="{FF2B5EF4-FFF2-40B4-BE49-F238E27FC236}">
                <a16:creationId xmlns:a16="http://schemas.microsoft.com/office/drawing/2014/main" id="{83C36733-E807-A368-76D6-51C493ED9BDB}"/>
              </a:ext>
            </a:extLst>
          </p:cNvPr>
          <p:cNvPicPr>
            <a:picLocks noChangeAspect="1"/>
          </p:cNvPicPr>
          <p:nvPr/>
        </p:nvPicPr>
        <p:blipFill>
          <a:blip r:embed="rId3"/>
          <a:srcRect b="1606"/>
          <a:stretch>
            <a:fillRect/>
          </a:stretch>
        </p:blipFill>
        <p:spPr>
          <a:xfrm>
            <a:off x="0" y="12056"/>
            <a:ext cx="9384724" cy="5120891"/>
          </a:xfrm>
          <a:prstGeom prst="rect">
            <a:avLst/>
          </a:prstGeom>
        </p:spPr>
      </p:pic>
      <p:sp>
        <p:nvSpPr>
          <p:cNvPr id="345" name="Google Shape;345;p31"/>
          <p:cNvSpPr txBox="1">
            <a:spLocks noGrp="1"/>
          </p:cNvSpPr>
          <p:nvPr>
            <p:ph type="title"/>
          </p:nvPr>
        </p:nvSpPr>
        <p:spPr>
          <a:xfrm>
            <a:off x="4153641" y="0"/>
            <a:ext cx="4867530" cy="7827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385623"/>
              </a:buClr>
              <a:buSzPts val="3300"/>
              <a:buFont typeface="Arial"/>
              <a:buNone/>
            </a:pPr>
            <a:r>
              <a:rPr lang="en" sz="3300" b="1" i="0" u="none" strike="noStrike" dirty="0">
                <a:ln>
                  <a:solidFill>
                    <a:schemeClr val="tx1"/>
                  </a:solidFill>
                </a:ln>
                <a:solidFill>
                  <a:srgbClr val="00B050"/>
                </a:solidFill>
                <a:latin typeface="Kermit Extrabold Condensed" panose="020F0502020204030204" pitchFamily="34" charset="0"/>
                <a:ea typeface="FangSong" panose="020B0503020204020204" pitchFamily="49" charset="-122"/>
                <a:sym typeface="Arial"/>
              </a:rPr>
              <a:t>10 MINUTE BREAK</a:t>
            </a:r>
            <a:endParaRPr sz="3300" b="1" dirty="0">
              <a:ln>
                <a:solidFill>
                  <a:schemeClr val="tx1"/>
                </a:solidFill>
              </a:ln>
              <a:solidFill>
                <a:srgbClr val="00B050"/>
              </a:solidFill>
              <a:latin typeface="Kermit Extrabold Condensed" panose="020F0502020204030204" pitchFamily="34" charset="0"/>
              <a:ea typeface="FangSong" panose="020B0503020204020204" pitchFamily="49" charset="-122"/>
              <a:sym typeface="Arial"/>
            </a:endParaRPr>
          </a:p>
        </p:txBody>
      </p:sp>
      <p:sp>
        <p:nvSpPr>
          <p:cNvPr id="6" name="Google Shape;345;p31">
            <a:extLst>
              <a:ext uri="{FF2B5EF4-FFF2-40B4-BE49-F238E27FC236}">
                <a16:creationId xmlns:a16="http://schemas.microsoft.com/office/drawing/2014/main" id="{48989383-5DDE-09B7-EE02-177A578A2373}"/>
              </a:ext>
            </a:extLst>
          </p:cNvPr>
          <p:cNvSpPr txBox="1">
            <a:spLocks/>
          </p:cNvSpPr>
          <p:nvPr/>
        </p:nvSpPr>
        <p:spPr>
          <a:xfrm>
            <a:off x="4517194" y="4338191"/>
            <a:ext cx="4867530" cy="782700"/>
          </a:xfrm>
          <a:prstGeom prst="rect">
            <a:avLst/>
          </a:prstGeom>
          <a:no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9pPr>
          </a:lstStyle>
          <a:p>
            <a:pPr algn="ctr">
              <a:buClr>
                <a:srgbClr val="385623"/>
              </a:buClr>
              <a:buSzPts val="3300"/>
            </a:pPr>
            <a:r>
              <a:rPr lang="en-US" sz="3300" b="1" dirty="0">
                <a:ln>
                  <a:solidFill>
                    <a:schemeClr val="tx1"/>
                  </a:solidFill>
                </a:ln>
                <a:solidFill>
                  <a:srgbClr val="00B050"/>
                </a:solidFill>
                <a:latin typeface="Kermit Extrabold Condensed" panose="020F0502020204030204" pitchFamily="34" charset="0"/>
                <a:ea typeface="FangSong" panose="020B0503020204020204" pitchFamily="49" charset="-122"/>
              </a:rPr>
              <a:t>MORE TO COME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4"/>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 sz="4000" dirty="0">
                <a:solidFill>
                  <a:schemeClr val="dk1"/>
                </a:solidFill>
                <a:latin typeface="Calibri"/>
                <a:ea typeface="Calibri"/>
                <a:cs typeface="Calibri"/>
                <a:sym typeface="Calibri"/>
              </a:rPr>
              <a:t>RECORDING SECRETARY</a:t>
            </a:r>
            <a:endParaRPr sz="4000" dirty="0">
              <a:solidFill>
                <a:schemeClr val="dk1"/>
              </a:solidFill>
              <a:latin typeface="Calibri"/>
              <a:ea typeface="Calibri"/>
              <a:cs typeface="Calibri"/>
              <a:sym typeface="Calibri"/>
            </a:endParaRPr>
          </a:p>
        </p:txBody>
      </p:sp>
      <p:sp>
        <p:nvSpPr>
          <p:cNvPr id="357" name="Google Shape;357;p24"/>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 sz="3200" dirty="0">
                <a:solidFill>
                  <a:schemeClr val="dk1"/>
                </a:solidFill>
                <a:latin typeface="Calibri"/>
                <a:ea typeface="Calibri"/>
                <a:cs typeface="Calibri"/>
                <a:sym typeface="Calibri"/>
              </a:rPr>
              <a:t>Minutes of March 2026 Assembly</a:t>
            </a:r>
            <a:endParaRPr sz="3200" dirty="0">
              <a:solidFill>
                <a:schemeClr val="dk1"/>
              </a:solidFill>
              <a:latin typeface="Calibri"/>
              <a:ea typeface="Calibri"/>
              <a:cs typeface="Calibri"/>
              <a:sym typeface="Calibri"/>
            </a:endParaRPr>
          </a:p>
          <a:p>
            <a:pPr marL="0" lvl="0" indent="0" algn="ctr" rtl="0">
              <a:lnSpc>
                <a:spcPct val="115000"/>
              </a:lnSpc>
              <a:spcBef>
                <a:spcPts val="900"/>
              </a:spcBef>
              <a:spcAft>
                <a:spcPts val="0"/>
              </a:spcAft>
              <a:buClr>
                <a:schemeClr val="dk1"/>
              </a:buClr>
              <a:buSzPts val="2700"/>
              <a:buNone/>
            </a:pPr>
            <a:r>
              <a:rPr lang="en" sz="3200" dirty="0">
                <a:solidFill>
                  <a:schemeClr val="dk1"/>
                </a:solidFill>
                <a:latin typeface="Calibri"/>
                <a:ea typeface="Calibri"/>
                <a:cs typeface="Calibri"/>
                <a:sym typeface="Calibri"/>
              </a:rPr>
              <a:t>Karen D.	Share:</a:t>
            </a:r>
            <a:endParaRPr sz="3200" dirty="0">
              <a:solidFill>
                <a:schemeClr val="dk1"/>
              </a:solidFill>
              <a:latin typeface="Calibri"/>
              <a:ea typeface="Calibri"/>
              <a:cs typeface="Calibri"/>
              <a:sym typeface="Calibri"/>
            </a:endParaRPr>
          </a:p>
          <a:p>
            <a:pPr marL="0" lvl="0" indent="0" algn="ctr">
              <a:lnSpc>
                <a:spcPct val="115000"/>
              </a:lnSpc>
              <a:buClr>
                <a:schemeClr val="dk1"/>
              </a:buClr>
              <a:buSzPts val="2700"/>
              <a:buNone/>
            </a:pPr>
            <a:r>
              <a:rPr lang="en" sz="3200" dirty="0">
                <a:solidFill>
                  <a:schemeClr val="dk1"/>
                </a:solidFill>
                <a:latin typeface="Calibri"/>
                <a:ea typeface="Calibri"/>
                <a:cs typeface="Calibri"/>
                <a:sym typeface="Calibri"/>
              </a:rPr>
              <a:t>March 2026 Area Assembly </a:t>
            </a:r>
          </a:p>
          <a:p>
            <a:pPr marL="0" lvl="0" indent="0" algn="ctr">
              <a:lnSpc>
                <a:spcPct val="115000"/>
              </a:lnSpc>
              <a:buClr>
                <a:schemeClr val="dk1"/>
              </a:buClr>
              <a:buSzPts val="2700"/>
              <a:buNone/>
            </a:pPr>
            <a:r>
              <a:rPr lang="en" sz="3200" dirty="0">
                <a:solidFill>
                  <a:schemeClr val="dk1"/>
                </a:solidFill>
                <a:latin typeface="Calibri"/>
                <a:ea typeface="Calibri"/>
                <a:cs typeface="Calibri"/>
                <a:sym typeface="Calibri"/>
              </a:rPr>
              <a:t>Unapproved Minutes </a:t>
            </a:r>
            <a:endParaRPr sz="3200" dirty="0">
              <a:solidFill>
                <a:schemeClr val="dk1"/>
              </a:solidFill>
              <a:latin typeface="Calibri"/>
              <a:ea typeface="Calibri"/>
              <a:cs typeface="Calibri"/>
              <a:sym typeface="Calibri"/>
            </a:endParaRPr>
          </a:p>
          <a:p>
            <a:pPr marL="0" lvl="0" indent="0" algn="ctr" rtl="0">
              <a:lnSpc>
                <a:spcPct val="115000"/>
              </a:lnSpc>
              <a:spcBef>
                <a:spcPts val="900"/>
              </a:spcBef>
              <a:spcAft>
                <a:spcPts val="0"/>
              </a:spcAft>
              <a:buClr>
                <a:schemeClr val="dk1"/>
              </a:buClr>
              <a:buSzPts val="2700"/>
              <a:buNone/>
            </a:pPr>
            <a:r>
              <a:rPr lang="en" sz="3200" dirty="0">
                <a:solidFill>
                  <a:schemeClr val="dk1"/>
                </a:solidFill>
                <a:latin typeface="Calibri"/>
                <a:ea typeface="Calibri"/>
                <a:cs typeface="Calibri"/>
                <a:sym typeface="Calibri"/>
              </a:rPr>
              <a:t>Requires Motion &amp; Second to Vote to Approve</a:t>
            </a:r>
            <a:endParaRPr sz="2400" dirty="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E2D73020-4780-B413-5A00-BC687BEE2B6F}"/>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5B95B472-8D3E-75D7-C8F3-B0BF591229E4}"/>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 sz="4000" dirty="0">
                <a:solidFill>
                  <a:schemeClr val="dk1"/>
                </a:solidFill>
                <a:latin typeface="Calibri"/>
                <a:ea typeface="Calibri"/>
                <a:cs typeface="Calibri"/>
                <a:sym typeface="Calibri"/>
              </a:rPr>
              <a:t>RECORDING SECRETARY</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260BAE3F-0C2A-B312-57AF-F7C9C73FB8D4}"/>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 sz="3200" dirty="0">
                <a:solidFill>
                  <a:schemeClr val="dk1"/>
                </a:solidFill>
                <a:latin typeface="Calibri"/>
                <a:ea typeface="Calibri"/>
                <a:cs typeface="Calibri"/>
                <a:sym typeface="Calibri"/>
              </a:rPr>
              <a:t>Minutes of </a:t>
            </a:r>
            <a:r>
              <a:rPr lang="en-US" sz="3200" dirty="0">
                <a:solidFill>
                  <a:schemeClr val="dk1"/>
                </a:solidFill>
                <a:latin typeface="Calibri"/>
                <a:ea typeface="Calibri"/>
                <a:cs typeface="Calibri"/>
                <a:sym typeface="Calibri"/>
              </a:rPr>
              <a:t>June</a:t>
            </a:r>
            <a:r>
              <a:rPr lang="en" sz="3200" dirty="0">
                <a:solidFill>
                  <a:schemeClr val="dk1"/>
                </a:solidFill>
                <a:latin typeface="Calibri"/>
                <a:ea typeface="Calibri"/>
                <a:cs typeface="Calibri"/>
                <a:sym typeface="Calibri"/>
              </a:rPr>
              <a:t>	2026 Assembly</a:t>
            </a:r>
            <a:endParaRPr sz="3200" dirty="0">
              <a:solidFill>
                <a:schemeClr val="dk1"/>
              </a:solidFill>
              <a:latin typeface="Calibri"/>
              <a:ea typeface="Calibri"/>
              <a:cs typeface="Calibri"/>
              <a:sym typeface="Calibri"/>
            </a:endParaRPr>
          </a:p>
          <a:p>
            <a:pPr marL="0" lvl="0" indent="0" algn="ctr" rtl="0">
              <a:lnSpc>
                <a:spcPct val="115000"/>
              </a:lnSpc>
              <a:spcBef>
                <a:spcPts val="900"/>
              </a:spcBef>
              <a:spcAft>
                <a:spcPts val="0"/>
              </a:spcAft>
              <a:buClr>
                <a:schemeClr val="dk1"/>
              </a:buClr>
              <a:buSzPts val="2700"/>
              <a:buNone/>
            </a:pPr>
            <a:r>
              <a:rPr lang="en" sz="3200" dirty="0">
                <a:solidFill>
                  <a:schemeClr val="dk1"/>
                </a:solidFill>
                <a:latin typeface="Calibri"/>
                <a:ea typeface="Calibri"/>
                <a:cs typeface="Calibri"/>
                <a:sym typeface="Calibri"/>
              </a:rPr>
              <a:t>Karen D.	Share:</a:t>
            </a:r>
            <a:endParaRPr sz="3200" dirty="0">
              <a:solidFill>
                <a:schemeClr val="dk1"/>
              </a:solidFill>
              <a:latin typeface="Calibri"/>
              <a:ea typeface="Calibri"/>
              <a:cs typeface="Calibri"/>
              <a:sym typeface="Calibri"/>
            </a:endParaRPr>
          </a:p>
          <a:p>
            <a:pPr marL="0" lvl="0" indent="0" algn="ctr">
              <a:lnSpc>
                <a:spcPct val="115000"/>
              </a:lnSpc>
              <a:buClr>
                <a:schemeClr val="dk1"/>
              </a:buClr>
              <a:buSzPts val="2700"/>
              <a:buNone/>
            </a:pPr>
            <a:r>
              <a:rPr lang="en" sz="3200">
                <a:solidFill>
                  <a:schemeClr val="dk1"/>
                </a:solidFill>
                <a:latin typeface="Calibri"/>
                <a:ea typeface="Calibri"/>
                <a:cs typeface="Calibri"/>
                <a:sym typeface="Calibri"/>
              </a:rPr>
              <a:t>June 2026 Area </a:t>
            </a:r>
            <a:r>
              <a:rPr lang="en" sz="3200" dirty="0">
                <a:solidFill>
                  <a:schemeClr val="dk1"/>
                </a:solidFill>
                <a:latin typeface="Calibri"/>
                <a:ea typeface="Calibri"/>
                <a:cs typeface="Calibri"/>
                <a:sym typeface="Calibri"/>
              </a:rPr>
              <a:t>Assembly </a:t>
            </a:r>
          </a:p>
          <a:p>
            <a:pPr marL="0" lvl="0" indent="0" algn="ctr">
              <a:lnSpc>
                <a:spcPct val="115000"/>
              </a:lnSpc>
              <a:buClr>
                <a:schemeClr val="dk1"/>
              </a:buClr>
              <a:buSzPts val="2700"/>
              <a:buNone/>
            </a:pPr>
            <a:r>
              <a:rPr lang="en" sz="3200" dirty="0">
                <a:solidFill>
                  <a:schemeClr val="dk1"/>
                </a:solidFill>
                <a:latin typeface="Calibri"/>
                <a:ea typeface="Calibri"/>
                <a:cs typeface="Calibri"/>
                <a:sym typeface="Calibri"/>
              </a:rPr>
              <a:t>Unapproved Minutes </a:t>
            </a:r>
            <a:endParaRPr sz="3200" dirty="0">
              <a:solidFill>
                <a:schemeClr val="dk1"/>
              </a:solidFill>
              <a:latin typeface="Calibri"/>
              <a:ea typeface="Calibri"/>
              <a:cs typeface="Calibri"/>
              <a:sym typeface="Calibri"/>
            </a:endParaRPr>
          </a:p>
          <a:p>
            <a:pPr marL="0" lvl="0" indent="0" algn="ctr" rtl="0">
              <a:lnSpc>
                <a:spcPct val="115000"/>
              </a:lnSpc>
              <a:spcBef>
                <a:spcPts val="900"/>
              </a:spcBef>
              <a:spcAft>
                <a:spcPts val="0"/>
              </a:spcAft>
              <a:buClr>
                <a:schemeClr val="dk1"/>
              </a:buClr>
              <a:buSzPts val="2700"/>
              <a:buNone/>
            </a:pPr>
            <a:r>
              <a:rPr lang="en" sz="3200" dirty="0">
                <a:solidFill>
                  <a:schemeClr val="dk1"/>
                </a:solidFill>
                <a:latin typeface="Calibri"/>
                <a:ea typeface="Calibri"/>
                <a:cs typeface="Calibri"/>
                <a:sym typeface="Calibri"/>
              </a:rPr>
              <a:t>Requires Motion &amp; Second to Vote to Approve</a:t>
            </a:r>
            <a:endParaRPr sz="2400" dirty="0">
              <a:latin typeface="Calibri"/>
              <a:ea typeface="Calibri"/>
              <a:cs typeface="Calibri"/>
              <a:sym typeface="Calibri"/>
            </a:endParaRPr>
          </a:p>
        </p:txBody>
      </p:sp>
    </p:spTree>
    <p:extLst>
      <p:ext uri="{BB962C8B-B14F-4D97-AF65-F5344CB8AC3E}">
        <p14:creationId xmlns:p14="http://schemas.microsoft.com/office/powerpoint/2010/main" val="2886846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78DF2624-130E-097E-A784-FEC990C6541A}"/>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E6197212-2681-8292-943B-16750634E3CD}"/>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TREASURER'S REPORT</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C91C8704-C1B9-3EB9-B3B4-627EC8A35471}"/>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3200" dirty="0">
                <a:solidFill>
                  <a:schemeClr val="dk1"/>
                </a:solidFill>
                <a:latin typeface="Calibri"/>
                <a:ea typeface="Calibri"/>
                <a:cs typeface="Calibri"/>
                <a:sym typeface="Calibri"/>
              </a:rPr>
              <a:t>Leo S.</a:t>
            </a:r>
          </a:p>
          <a:p>
            <a:pPr marL="0" lvl="0" indent="0" algn="ctr" rtl="0">
              <a:lnSpc>
                <a:spcPct val="115000"/>
              </a:lnSpc>
              <a:spcBef>
                <a:spcPts val="900"/>
              </a:spcBef>
              <a:spcAft>
                <a:spcPts val="0"/>
              </a:spcAft>
              <a:buClr>
                <a:schemeClr val="dk1"/>
              </a:buClr>
              <a:buSzPts val="2700"/>
              <a:buNone/>
            </a:pPr>
            <a:r>
              <a:rPr lang="en-US" sz="3200" dirty="0">
                <a:solidFill>
                  <a:schemeClr val="dk1"/>
                </a:solidFill>
                <a:latin typeface="Calibri"/>
                <a:ea typeface="Calibri"/>
                <a:cs typeface="Calibri"/>
                <a:sym typeface="Calibri"/>
              </a:rPr>
              <a:t>Screen Share </a:t>
            </a:r>
          </a:p>
          <a:p>
            <a:pPr marL="0" lvl="0" indent="0" algn="ctr" rtl="0">
              <a:lnSpc>
                <a:spcPct val="115000"/>
              </a:lnSpc>
              <a:spcBef>
                <a:spcPts val="900"/>
              </a:spcBef>
              <a:spcAft>
                <a:spcPts val="0"/>
              </a:spcAft>
              <a:buClr>
                <a:schemeClr val="dk1"/>
              </a:buClr>
              <a:buSzPts val="2700"/>
              <a:buNone/>
            </a:pPr>
            <a:r>
              <a:rPr lang="en-US" sz="3200" dirty="0">
                <a:solidFill>
                  <a:schemeClr val="dk1"/>
                </a:solidFill>
                <a:latin typeface="Calibri"/>
                <a:ea typeface="Calibri"/>
                <a:cs typeface="Calibri"/>
                <a:sym typeface="Calibri"/>
              </a:rPr>
              <a:t>Report emailed June 2026 &amp; </a:t>
            </a:r>
          </a:p>
          <a:p>
            <a:pPr marL="0" lvl="0" indent="0" algn="ctr" rtl="0">
              <a:lnSpc>
                <a:spcPct val="115000"/>
              </a:lnSpc>
              <a:spcBef>
                <a:spcPts val="900"/>
              </a:spcBef>
              <a:spcAft>
                <a:spcPts val="0"/>
              </a:spcAft>
              <a:buClr>
                <a:schemeClr val="dk1"/>
              </a:buClr>
              <a:buSzPts val="2700"/>
              <a:buNone/>
            </a:pPr>
            <a:r>
              <a:rPr lang="en-US" sz="3200" dirty="0">
                <a:solidFill>
                  <a:schemeClr val="dk1"/>
                </a:solidFill>
                <a:latin typeface="Calibri"/>
                <a:ea typeface="Calibri"/>
                <a:cs typeface="Calibri"/>
                <a:sym typeface="Calibri"/>
              </a:rPr>
              <a:t>on Virtual Flyer Table</a:t>
            </a:r>
          </a:p>
          <a:p>
            <a:pPr marL="0" lvl="0" indent="0" algn="ctr" rtl="0">
              <a:lnSpc>
                <a:spcPct val="115000"/>
              </a:lnSpc>
              <a:spcBef>
                <a:spcPts val="900"/>
              </a:spcBef>
              <a:spcAft>
                <a:spcPts val="0"/>
              </a:spcAft>
              <a:buClr>
                <a:schemeClr val="dk1"/>
              </a:buClr>
              <a:buSzPts val="2700"/>
              <a:buNone/>
            </a:pPr>
            <a:r>
              <a:rPr lang="en-US" sz="3200" dirty="0">
                <a:solidFill>
                  <a:schemeClr val="dk1"/>
                </a:solidFill>
                <a:latin typeface="Calibri"/>
                <a:ea typeface="Calibri"/>
                <a:cs typeface="Calibri"/>
                <a:sym typeface="Calibri"/>
              </a:rPr>
              <a:t>Requires Motion &amp; Second to Vote to Approve</a:t>
            </a:r>
          </a:p>
        </p:txBody>
      </p:sp>
    </p:spTree>
    <p:extLst>
      <p:ext uri="{BB962C8B-B14F-4D97-AF65-F5344CB8AC3E}">
        <p14:creationId xmlns:p14="http://schemas.microsoft.com/office/powerpoint/2010/main" val="1946516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73">
          <a:extLst>
            <a:ext uri="{FF2B5EF4-FFF2-40B4-BE49-F238E27FC236}">
              <a16:creationId xmlns:a16="http://schemas.microsoft.com/office/drawing/2014/main" id="{39A8D6A7-8582-E15B-EC04-CE28DD6FD8CA}"/>
            </a:ext>
          </a:extLst>
        </p:cNvPr>
        <p:cNvGrpSpPr/>
        <p:nvPr/>
      </p:nvGrpSpPr>
      <p:grpSpPr>
        <a:xfrm>
          <a:off x="0" y="0"/>
          <a:ext cx="0" cy="0"/>
          <a:chOff x="0" y="0"/>
          <a:chExt cx="0" cy="0"/>
        </a:xfrm>
      </p:grpSpPr>
      <p:sp>
        <p:nvSpPr>
          <p:cNvPr id="375" name="Google Shape;375;p28">
            <a:extLst>
              <a:ext uri="{FF2B5EF4-FFF2-40B4-BE49-F238E27FC236}">
                <a16:creationId xmlns:a16="http://schemas.microsoft.com/office/drawing/2014/main" id="{34A9639A-654A-9AEF-22F5-83AAA3C5F832}"/>
              </a:ext>
            </a:extLst>
          </p:cNvPr>
          <p:cNvSpPr txBox="1">
            <a:spLocks noGrp="1"/>
          </p:cNvSpPr>
          <p:nvPr>
            <p:ph type="body" idx="1"/>
          </p:nvPr>
        </p:nvSpPr>
        <p:spPr>
          <a:xfrm>
            <a:off x="117987" y="157315"/>
            <a:ext cx="8862111" cy="4827639"/>
          </a:xfrm>
          <a:prstGeom prst="rect">
            <a:avLst/>
          </a:prstGeom>
          <a:solidFill>
            <a:schemeClr val="bg1"/>
          </a:solidFill>
          <a:ln w="317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800"/>
              <a:buFont typeface="Arial"/>
              <a:buNone/>
            </a:pPr>
            <a:r>
              <a:rPr lang="en-US" sz="2400" b="1" dirty="0">
                <a:solidFill>
                  <a:schemeClr val="dk1"/>
                </a:solidFill>
                <a:latin typeface="Calibri"/>
                <a:ea typeface="Calibri"/>
                <a:cs typeface="Calibri"/>
                <a:sym typeface="Calibri"/>
              </a:rPr>
              <a:t>Contribution to Southern Illinois Area 21 </a:t>
            </a:r>
          </a:p>
          <a:p>
            <a:pPr marL="0" lvl="0" indent="0">
              <a:lnSpc>
                <a:spcPct val="100000"/>
              </a:lnSpc>
              <a:buClr>
                <a:schemeClr val="dk1"/>
              </a:buClr>
              <a:buSzPts val="800"/>
              <a:buNone/>
            </a:pPr>
            <a:r>
              <a:rPr lang="en-US" dirty="0">
                <a:solidFill>
                  <a:schemeClr val="dk1"/>
                </a:solidFill>
                <a:latin typeface="Calibri"/>
                <a:ea typeface="Calibri"/>
                <a:cs typeface="Calibri"/>
                <a:sym typeface="Calibri"/>
              </a:rPr>
              <a:t>	Group Name: __________________________________________</a:t>
            </a:r>
          </a:p>
          <a:p>
            <a:pPr marL="0" lvl="0" indent="0">
              <a:lnSpc>
                <a:spcPct val="100000"/>
              </a:lnSpc>
              <a:buClr>
                <a:schemeClr val="dk1"/>
              </a:buClr>
              <a:buSzPts val="800"/>
              <a:buNone/>
            </a:pPr>
            <a:r>
              <a:rPr lang="en-US" dirty="0">
                <a:solidFill>
                  <a:schemeClr val="dk1"/>
                </a:solidFill>
                <a:latin typeface="Calibri"/>
                <a:ea typeface="Calibri"/>
                <a:cs typeface="Calibri"/>
                <a:sym typeface="Calibri"/>
              </a:rPr>
              <a:t>	City: ___________________________ District Number: ________</a:t>
            </a:r>
          </a:p>
          <a:p>
            <a:pPr marL="0" lvl="0" indent="0" rtl="0">
              <a:lnSpc>
                <a:spcPct val="100000"/>
              </a:lnSpc>
              <a:spcBef>
                <a:spcPts val="900"/>
              </a:spcBef>
              <a:spcAft>
                <a:spcPts val="0"/>
              </a:spcAft>
              <a:buClr>
                <a:schemeClr val="dk1"/>
              </a:buClr>
              <a:buSzPts val="800"/>
              <a:buFont typeface="Arial"/>
              <a:buNone/>
            </a:pPr>
            <a:r>
              <a:rPr lang="en-US" dirty="0">
                <a:solidFill>
                  <a:schemeClr val="dk1"/>
                </a:solidFill>
                <a:latin typeface="Calibri"/>
                <a:ea typeface="Calibri"/>
                <a:cs typeface="Calibri"/>
                <a:sym typeface="Calibri"/>
              </a:rPr>
              <a:t>	Group Service Number: ________________ </a:t>
            </a:r>
          </a:p>
          <a:p>
            <a:pPr marL="0" lvl="0" indent="0">
              <a:lnSpc>
                <a:spcPct val="100000"/>
              </a:lnSpc>
              <a:buClr>
                <a:schemeClr val="dk1"/>
              </a:buClr>
              <a:buSzPts val="800"/>
              <a:buNone/>
            </a:pPr>
            <a:r>
              <a:rPr lang="en-US" dirty="0">
                <a:solidFill>
                  <a:schemeClr val="dk1"/>
                </a:solidFill>
                <a:latin typeface="Calibri"/>
                <a:ea typeface="Calibri"/>
                <a:cs typeface="Calibri"/>
                <a:sym typeface="Calibri"/>
              </a:rPr>
              <a:t>	Contact Name:__________________________________________</a:t>
            </a:r>
          </a:p>
          <a:p>
            <a:pPr marL="0" lvl="0" indent="0" rtl="0">
              <a:lnSpc>
                <a:spcPct val="100000"/>
              </a:lnSpc>
              <a:spcBef>
                <a:spcPts val="900"/>
              </a:spcBef>
              <a:spcAft>
                <a:spcPts val="0"/>
              </a:spcAft>
              <a:buClr>
                <a:schemeClr val="dk1"/>
              </a:buClr>
              <a:buSzPts val="800"/>
              <a:buFont typeface="Arial"/>
              <a:buNone/>
            </a:pPr>
            <a:r>
              <a:rPr lang="en-US" dirty="0">
                <a:solidFill>
                  <a:schemeClr val="dk1"/>
                </a:solidFill>
                <a:latin typeface="Calibri"/>
                <a:ea typeface="Calibri"/>
                <a:cs typeface="Calibri"/>
                <a:sym typeface="Calibri"/>
              </a:rPr>
              <a:t>	Contact (Phone or email): _________________________________</a:t>
            </a:r>
          </a:p>
          <a:p>
            <a:pPr marL="0" lvl="0" indent="0">
              <a:lnSpc>
                <a:spcPct val="100000"/>
              </a:lnSpc>
              <a:buClr>
                <a:schemeClr val="dk1"/>
              </a:buClr>
              <a:buSzPts val="800"/>
              <a:buNone/>
            </a:pPr>
            <a:r>
              <a:rPr lang="en-US" dirty="0">
                <a:solidFill>
                  <a:schemeClr val="dk1"/>
                </a:solidFill>
                <a:latin typeface="Calibri"/>
                <a:ea typeface="Calibri"/>
                <a:cs typeface="Calibri"/>
                <a:sym typeface="Calibri"/>
              </a:rPr>
              <a:t>	Contribution Amount: $___________ Check Number: __________</a:t>
            </a:r>
          </a:p>
          <a:p>
            <a:pPr marL="0" lvl="0" indent="0" rtl="0">
              <a:lnSpc>
                <a:spcPct val="100000"/>
              </a:lnSpc>
              <a:spcBef>
                <a:spcPts val="900"/>
              </a:spcBef>
              <a:spcAft>
                <a:spcPts val="0"/>
              </a:spcAft>
              <a:buClr>
                <a:schemeClr val="dk1"/>
              </a:buClr>
              <a:buSzPts val="800"/>
              <a:buFont typeface="Arial"/>
              <a:buNone/>
            </a:pPr>
            <a:r>
              <a:rPr lang="en-US" dirty="0">
                <a:solidFill>
                  <a:schemeClr val="dk1"/>
                </a:solidFill>
                <a:latin typeface="Calibri"/>
                <a:ea typeface="Calibri"/>
                <a:cs typeface="Calibri"/>
                <a:sym typeface="Calibri"/>
              </a:rPr>
              <a:t>Remit to:  </a:t>
            </a:r>
          </a:p>
          <a:p>
            <a:pPr marL="0" lvl="0" indent="0" algn="ctr" rtl="0">
              <a:lnSpc>
                <a:spcPct val="100000"/>
              </a:lnSpc>
              <a:spcBef>
                <a:spcPts val="900"/>
              </a:spcBef>
              <a:spcAft>
                <a:spcPts val="0"/>
              </a:spcAft>
              <a:buClr>
                <a:schemeClr val="dk1"/>
              </a:buClr>
              <a:buSzPts val="800"/>
              <a:buFont typeface="Arial"/>
              <a:buNone/>
            </a:pPr>
            <a:r>
              <a:rPr lang="en-US" sz="2800" b="1" dirty="0">
                <a:solidFill>
                  <a:schemeClr val="dk1"/>
                </a:solidFill>
                <a:latin typeface="Calibri"/>
                <a:ea typeface="Calibri"/>
                <a:cs typeface="Calibri"/>
                <a:sym typeface="Calibri"/>
              </a:rPr>
              <a:t>Southern Illinois Area 21 </a:t>
            </a:r>
          </a:p>
          <a:p>
            <a:pPr marL="0" lvl="0" indent="0" algn="ctr" rtl="0">
              <a:lnSpc>
                <a:spcPct val="100000"/>
              </a:lnSpc>
              <a:spcBef>
                <a:spcPts val="900"/>
              </a:spcBef>
              <a:spcAft>
                <a:spcPts val="0"/>
              </a:spcAft>
              <a:buClr>
                <a:schemeClr val="dk1"/>
              </a:buClr>
              <a:buSzPts val="800"/>
              <a:buFont typeface="Arial"/>
              <a:buNone/>
            </a:pPr>
            <a:r>
              <a:rPr lang="en-US" sz="2800" b="1" dirty="0">
                <a:solidFill>
                  <a:schemeClr val="dk1"/>
                </a:solidFill>
                <a:latin typeface="Calibri"/>
                <a:ea typeface="Calibri"/>
                <a:cs typeface="Calibri"/>
                <a:sym typeface="Calibri"/>
              </a:rPr>
              <a:t>P.O. Box 9226 Springfield, IL 62791</a:t>
            </a:r>
          </a:p>
        </p:txBody>
      </p:sp>
    </p:spTree>
    <p:extLst>
      <p:ext uri="{BB962C8B-B14F-4D97-AF65-F5344CB8AC3E}">
        <p14:creationId xmlns:p14="http://schemas.microsoft.com/office/powerpoint/2010/main" val="4357203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973F0702-8734-434E-86F4-04B6DE1D537D}"/>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9B1EEB11-EDAB-EEDA-8F16-5B5CF5631043}"/>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REGISTRAR’S REPORT</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467EE153-F6F2-312A-6236-B31140A46703}"/>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2600" dirty="0">
                <a:solidFill>
                  <a:schemeClr val="dk1"/>
                </a:solidFill>
                <a:latin typeface="Calibri"/>
                <a:ea typeface="Calibri"/>
                <a:cs typeface="Calibri"/>
                <a:sym typeface="Calibri"/>
              </a:rPr>
              <a:t>Thom J. </a:t>
            </a:r>
          </a:p>
          <a:p>
            <a:pPr marL="0" lvl="0" indent="0" algn="ctr" rtl="0">
              <a:lnSpc>
                <a:spcPct val="115000"/>
              </a:lnSpc>
              <a:spcBef>
                <a:spcPts val="900"/>
              </a:spcBef>
              <a:spcAft>
                <a:spcPts val="0"/>
              </a:spcAft>
              <a:buClr>
                <a:schemeClr val="dk1"/>
              </a:buClr>
              <a:buSzPts val="2700"/>
              <a:buNone/>
            </a:pPr>
            <a:r>
              <a:rPr lang="en-US" sz="2600" dirty="0">
                <a:solidFill>
                  <a:schemeClr val="dk1"/>
                </a:solidFill>
                <a:latin typeface="Calibri"/>
                <a:ea typeface="Calibri"/>
                <a:cs typeface="Calibri"/>
                <a:sym typeface="Calibri"/>
              </a:rPr>
              <a:t>Does Not Require Motion to Approve</a:t>
            </a:r>
          </a:p>
          <a:p>
            <a:pPr marL="0" lvl="0" indent="0" algn="ctr" rtl="0">
              <a:lnSpc>
                <a:spcPct val="115000"/>
              </a:lnSpc>
              <a:spcBef>
                <a:spcPts val="900"/>
              </a:spcBef>
              <a:spcAft>
                <a:spcPts val="0"/>
              </a:spcAft>
              <a:buClr>
                <a:schemeClr val="dk1"/>
              </a:buClr>
              <a:buSzPts val="2700"/>
              <a:buNone/>
            </a:pPr>
            <a:r>
              <a:rPr lang="en-US" sz="2600" dirty="0">
                <a:solidFill>
                  <a:schemeClr val="dk1"/>
                </a:solidFill>
                <a:latin typeface="Calibri"/>
                <a:ea typeface="Calibri"/>
                <a:cs typeface="Calibri"/>
                <a:sym typeface="Calibri"/>
              </a:rPr>
              <a:t>IF YOU ARE AN AREA OFFICER, AREA COMMITTEE CHAIR, DCM, ALTERNATE DCM, </a:t>
            </a:r>
            <a:r>
              <a:rPr lang="en-US" sz="2600" dirty="0" err="1">
                <a:solidFill>
                  <a:schemeClr val="dk1"/>
                </a:solidFill>
                <a:latin typeface="Calibri"/>
                <a:ea typeface="Calibri"/>
                <a:cs typeface="Calibri"/>
                <a:sym typeface="Calibri"/>
              </a:rPr>
              <a:t>GSR</a:t>
            </a:r>
            <a:r>
              <a:rPr lang="en-US" sz="2600" dirty="0">
                <a:solidFill>
                  <a:schemeClr val="dk1"/>
                </a:solidFill>
                <a:latin typeface="Calibri"/>
                <a:ea typeface="Calibri"/>
                <a:cs typeface="Calibri"/>
                <a:sym typeface="Calibri"/>
              </a:rPr>
              <a:t>, ALTERNATE </a:t>
            </a:r>
            <a:r>
              <a:rPr lang="en-US" sz="2600" dirty="0" err="1">
                <a:solidFill>
                  <a:schemeClr val="dk1"/>
                </a:solidFill>
                <a:latin typeface="Calibri"/>
                <a:ea typeface="Calibri"/>
                <a:cs typeface="Calibri"/>
                <a:sym typeface="Calibri"/>
              </a:rPr>
              <a:t>GSR</a:t>
            </a:r>
            <a:r>
              <a:rPr lang="en-US" sz="2600" dirty="0">
                <a:solidFill>
                  <a:schemeClr val="dk1"/>
                </a:solidFill>
                <a:latin typeface="Calibri"/>
                <a:ea typeface="Calibri"/>
                <a:cs typeface="Calibri"/>
                <a:sym typeface="Calibri"/>
              </a:rPr>
              <a:t> or DISTRICT COMMITTEE CHAIR. PLEASE MAKE SURE THAT THE REGISTRAR HAS YOUR EMAIL ADDRESS AND INFORMATION SO THAT YOU WILL RECEIVE VITAL COMMUNICATION</a:t>
            </a:r>
          </a:p>
        </p:txBody>
      </p:sp>
    </p:spTree>
    <p:extLst>
      <p:ext uri="{BB962C8B-B14F-4D97-AF65-F5344CB8AC3E}">
        <p14:creationId xmlns:p14="http://schemas.microsoft.com/office/powerpoint/2010/main" val="36012625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Shape 355">
          <a:extLst>
            <a:ext uri="{FF2B5EF4-FFF2-40B4-BE49-F238E27FC236}">
              <a16:creationId xmlns:a16="http://schemas.microsoft.com/office/drawing/2014/main" id="{16C9050A-443A-4A06-FD6F-A5EC9E3A9976}"/>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B951CE76-6BF1-A115-5097-95947EF5A723}"/>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ALTERNATE AREA CHAIR REPORT</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92DE28A3-A7A6-F1AA-9300-944126EE0520}"/>
              </a:ext>
            </a:extLst>
          </p:cNvPr>
          <p:cNvSpPr txBox="1">
            <a:spLocks noGrp="1"/>
          </p:cNvSpPr>
          <p:nvPr>
            <p:ph type="body" idx="1"/>
          </p:nvPr>
        </p:nvSpPr>
        <p:spPr>
          <a:xfrm>
            <a:off x="283464" y="1470659"/>
            <a:ext cx="8577072" cy="30480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June 7, 2026</a:t>
            </a:r>
          </a:p>
          <a:p>
            <a:pPr marL="0" lvl="0" indent="0" algn="ctr">
              <a:lnSpc>
                <a:spcPct val="115000"/>
              </a:lnSpc>
              <a:buClr>
                <a:schemeClr val="dk1"/>
              </a:buClr>
              <a:buSzPts val="2700"/>
              <a:buNone/>
            </a:pPr>
            <a:r>
              <a:rPr lang="en-US" sz="5400" dirty="0">
                <a:solidFill>
                  <a:schemeClr val="dk1"/>
                </a:solidFill>
                <a:latin typeface="Calibri"/>
                <a:ea typeface="Calibri"/>
                <a:cs typeface="Calibri"/>
                <a:sym typeface="Calibri"/>
              </a:rPr>
              <a:t>Warren S.</a:t>
            </a:r>
          </a:p>
        </p:txBody>
      </p:sp>
    </p:spTree>
    <p:extLst>
      <p:ext uri="{BB962C8B-B14F-4D97-AF65-F5344CB8AC3E}">
        <p14:creationId xmlns:p14="http://schemas.microsoft.com/office/powerpoint/2010/main" val="34192271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1F9210EE-88B0-1D37-9B8B-FF2309634539}"/>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D9691E8C-3738-10B8-4C73-6F308B1C7F98}"/>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AREA CHAIR REPORT</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50215FEA-FB05-4C02-23C8-73BFC072E2DE}"/>
              </a:ext>
            </a:extLst>
          </p:cNvPr>
          <p:cNvSpPr txBox="1">
            <a:spLocks noGrp="1"/>
          </p:cNvSpPr>
          <p:nvPr>
            <p:ph type="body" idx="1"/>
          </p:nvPr>
        </p:nvSpPr>
        <p:spPr>
          <a:xfrm>
            <a:off x="283464" y="1470659"/>
            <a:ext cx="8577072" cy="304800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indent="0" algn="ctr">
              <a:lnSpc>
                <a:spcPct val="115000"/>
              </a:lnSpc>
              <a:buClr>
                <a:schemeClr val="dk1"/>
              </a:buClr>
              <a:buSzPts val="2700"/>
              <a:buNone/>
            </a:pPr>
            <a:r>
              <a:rPr lang="en-US" sz="3200" dirty="0">
                <a:solidFill>
                  <a:schemeClr val="dk1"/>
                </a:solidFill>
                <a:latin typeface="Calibri"/>
                <a:ea typeface="Calibri"/>
                <a:cs typeface="Calibri"/>
                <a:sym typeface="Calibri"/>
              </a:rPr>
              <a:t>Does Not Require Motion to Approve</a:t>
            </a:r>
          </a:p>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Sept 13, 2026</a:t>
            </a:r>
          </a:p>
          <a:p>
            <a:pPr marL="0" lvl="0" indent="0" algn="ctr">
              <a:lnSpc>
                <a:spcPct val="115000"/>
              </a:lnSpc>
              <a:buClr>
                <a:schemeClr val="dk1"/>
              </a:buClr>
              <a:buSzPts val="2700"/>
              <a:buNone/>
            </a:pPr>
            <a:r>
              <a:rPr lang="en-US" sz="5400" dirty="0">
                <a:solidFill>
                  <a:schemeClr val="dk1"/>
                </a:solidFill>
                <a:latin typeface="Calibri"/>
                <a:ea typeface="Calibri"/>
                <a:cs typeface="Calibri"/>
                <a:sym typeface="Calibri"/>
              </a:rPr>
              <a:t>Tom H.</a:t>
            </a:r>
          </a:p>
        </p:txBody>
      </p:sp>
    </p:spTree>
    <p:extLst>
      <p:ext uri="{BB962C8B-B14F-4D97-AF65-F5344CB8AC3E}">
        <p14:creationId xmlns:p14="http://schemas.microsoft.com/office/powerpoint/2010/main" val="36792511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1DAC6122-1015-E155-A438-C1495B2AFD45}"/>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6397BDFB-0FB6-F414-89EE-B08C5949890A}"/>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ALTERNATE DELEGATE REPORT</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139D4577-2B76-DC93-5C10-21E44752AAF9}"/>
              </a:ext>
            </a:extLst>
          </p:cNvPr>
          <p:cNvSpPr txBox="1">
            <a:spLocks noGrp="1"/>
          </p:cNvSpPr>
          <p:nvPr>
            <p:ph type="body" idx="1"/>
          </p:nvPr>
        </p:nvSpPr>
        <p:spPr>
          <a:xfrm>
            <a:off x="283464" y="1463039"/>
            <a:ext cx="8577072" cy="3147061"/>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3200" dirty="0">
                <a:solidFill>
                  <a:schemeClr val="dk1"/>
                </a:solidFill>
                <a:latin typeface="Calibri"/>
                <a:ea typeface="Calibri"/>
                <a:cs typeface="Calibri"/>
                <a:sym typeface="Calibri"/>
              </a:rPr>
              <a:t>Does Not Require Motion to Approve</a:t>
            </a:r>
          </a:p>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Sept 13, 2026</a:t>
            </a:r>
          </a:p>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Pam B.</a:t>
            </a:r>
          </a:p>
        </p:txBody>
      </p:sp>
    </p:spTree>
    <p:extLst>
      <p:ext uri="{BB962C8B-B14F-4D97-AF65-F5344CB8AC3E}">
        <p14:creationId xmlns:p14="http://schemas.microsoft.com/office/powerpoint/2010/main" val="7813642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EF953DDE-399C-027F-B379-8C9D94D109E6}"/>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F234A292-60CB-A9FB-A14C-90ECBAF21350}"/>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DELEGATE REPORT</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AF9174FA-A939-3363-053E-1496F0288745}"/>
              </a:ext>
            </a:extLst>
          </p:cNvPr>
          <p:cNvSpPr txBox="1">
            <a:spLocks noGrp="1"/>
          </p:cNvSpPr>
          <p:nvPr>
            <p:ph type="body" idx="1"/>
          </p:nvPr>
        </p:nvSpPr>
        <p:spPr>
          <a:xfrm>
            <a:off x="283464" y="1327360"/>
            <a:ext cx="8577072" cy="35342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15000"/>
              </a:lnSpc>
              <a:spcBef>
                <a:spcPts val="900"/>
              </a:spcBef>
              <a:spcAft>
                <a:spcPts val="0"/>
              </a:spcAft>
              <a:buClr>
                <a:srgbClr val="000000"/>
              </a:buClr>
              <a:buSzPts val="2700"/>
              <a:buFont typeface="Arial"/>
              <a:buNone/>
              <a:tabLst/>
              <a:defRPr/>
            </a:pPr>
            <a:r>
              <a:rPr kumimoji="0" lang="en-US" sz="3200" b="0" i="0" u="none" strike="noStrike" kern="0" cap="none" spc="0" normalizeH="0" baseline="0" noProof="0" dirty="0">
                <a:ln>
                  <a:noFill/>
                </a:ln>
                <a:solidFill>
                  <a:srgbClr val="000000"/>
                </a:solidFill>
                <a:effectLst/>
                <a:uLnTx/>
                <a:uFillTx/>
                <a:latin typeface="Calibri"/>
                <a:ea typeface="Calibri"/>
                <a:cs typeface="Calibri"/>
                <a:sym typeface="Calibri"/>
              </a:rPr>
              <a:t>Does Not Require Motion to Approve</a:t>
            </a:r>
          </a:p>
          <a:p>
            <a:pPr marL="0" marR="0" lvl="0" indent="0" algn="ctr" defTabSz="914400" rtl="0" eaLnBrk="1" fontAlgn="auto" latinLnBrk="0" hangingPunct="1">
              <a:lnSpc>
                <a:spcPct val="115000"/>
              </a:lnSpc>
              <a:spcBef>
                <a:spcPts val="900"/>
              </a:spcBef>
              <a:spcAft>
                <a:spcPts val="0"/>
              </a:spcAft>
              <a:buClr>
                <a:srgbClr val="000000"/>
              </a:buClr>
              <a:buSzPts val="2700"/>
              <a:buFont typeface="Arial"/>
              <a:buNone/>
              <a:tabLst/>
              <a:defRPr/>
            </a:pPr>
            <a:r>
              <a:rPr kumimoji="0" lang="en-US" sz="5400" b="0" i="0" u="none" strike="noStrike" kern="0" cap="none" spc="0" normalizeH="0" baseline="0" noProof="0" dirty="0">
                <a:ln>
                  <a:noFill/>
                </a:ln>
                <a:solidFill>
                  <a:srgbClr val="000000"/>
                </a:solidFill>
                <a:effectLst/>
                <a:uLnTx/>
                <a:uFillTx/>
                <a:latin typeface="Calibri"/>
                <a:ea typeface="Calibri"/>
                <a:cs typeface="Calibri"/>
                <a:sym typeface="Calibri"/>
              </a:rPr>
              <a:t>Sept 13, 2026</a:t>
            </a:r>
          </a:p>
          <a:p>
            <a:pPr marL="0" lvl="0" indent="0" algn="ctr">
              <a:lnSpc>
                <a:spcPct val="115000"/>
              </a:lnSpc>
              <a:buClr>
                <a:schemeClr val="dk1"/>
              </a:buClr>
              <a:buSzPts val="2700"/>
              <a:buNone/>
            </a:pPr>
            <a:r>
              <a:rPr lang="en-US" sz="5400" dirty="0">
                <a:solidFill>
                  <a:schemeClr val="dk1"/>
                </a:solidFill>
                <a:latin typeface="Calibri"/>
                <a:ea typeface="Calibri"/>
                <a:cs typeface="Calibri"/>
                <a:sym typeface="Calibri"/>
              </a:rPr>
              <a:t>Jodi B.  </a:t>
            </a:r>
          </a:p>
          <a:p>
            <a:pPr marL="0" lvl="0" indent="0" algn="ctr">
              <a:lnSpc>
                <a:spcPct val="115000"/>
              </a:lnSpc>
              <a:buClr>
                <a:schemeClr val="dk1"/>
              </a:buClr>
              <a:buSzPts val="2700"/>
              <a:buNone/>
            </a:pPr>
            <a:r>
              <a:rPr lang="en-US" sz="4000" dirty="0">
                <a:solidFill>
                  <a:schemeClr val="dk1"/>
                </a:solidFill>
                <a:latin typeface="Calibri"/>
                <a:ea typeface="Calibri"/>
                <a:cs typeface="Calibri"/>
                <a:sym typeface="Calibri"/>
              </a:rPr>
              <a:t>Document version on Virtual Flyer Table.</a:t>
            </a:r>
          </a:p>
        </p:txBody>
      </p:sp>
    </p:spTree>
    <p:extLst>
      <p:ext uri="{BB962C8B-B14F-4D97-AF65-F5344CB8AC3E}">
        <p14:creationId xmlns:p14="http://schemas.microsoft.com/office/powerpoint/2010/main" val="11623819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B863A75F-73FB-D43D-F2EE-791D5BFAD96E}"/>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30216373-4CA2-1C41-BF5F-E01D974270E9}"/>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AREA 21 ELECTIONS</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C1B0CF03-89D3-EDDE-399D-C8E48A4DC728}"/>
              </a:ext>
            </a:extLst>
          </p:cNvPr>
          <p:cNvSpPr txBox="1">
            <a:spLocks noGrp="1"/>
          </p:cNvSpPr>
          <p:nvPr>
            <p:ph type="body" idx="1"/>
          </p:nvPr>
        </p:nvSpPr>
        <p:spPr>
          <a:xfrm>
            <a:off x="283464" y="1327360"/>
            <a:ext cx="8577072" cy="34961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158750" indent="0" algn="ctr">
              <a:buNone/>
            </a:pPr>
            <a:r>
              <a:rPr lang="en-US" sz="3600" dirty="0">
                <a:solidFill>
                  <a:schemeClr val="dk1"/>
                </a:solidFill>
                <a:latin typeface="Calibri"/>
                <a:cs typeface="Calibri"/>
              </a:rPr>
              <a:t>Elections for Panel 77 Officers of Area 21</a:t>
            </a:r>
          </a:p>
          <a:p>
            <a:pPr marL="158750" indent="0" algn="ctr">
              <a:buNone/>
            </a:pPr>
            <a:endParaRPr lang="en-US" sz="3600" dirty="0">
              <a:solidFill>
                <a:schemeClr val="dk1"/>
              </a:solidFill>
              <a:latin typeface="Calibri"/>
              <a:cs typeface="Calibri"/>
            </a:endParaRPr>
          </a:p>
          <a:p>
            <a:pPr marL="158750" indent="0" algn="ctr">
              <a:buNone/>
            </a:pPr>
            <a:r>
              <a:rPr lang="en-US" sz="3600" dirty="0">
                <a:solidFill>
                  <a:schemeClr val="dk1"/>
                </a:solidFill>
                <a:latin typeface="Calibri"/>
                <a:cs typeface="Calibri"/>
              </a:rPr>
              <a:t>Delegate, Alternate Delegate, Chair, Registrar, Treasurer, Secretary, Alt. Chair </a:t>
            </a:r>
            <a:endParaRPr lang="en-US" sz="3600" dirty="0">
              <a:solidFill>
                <a:schemeClr val="dk1"/>
              </a:solidFill>
              <a:latin typeface="Calibri"/>
              <a:cs typeface="Calibri"/>
              <a:sym typeface="Calibri"/>
            </a:endParaRPr>
          </a:p>
        </p:txBody>
      </p:sp>
    </p:spTree>
    <p:extLst>
      <p:ext uri="{BB962C8B-B14F-4D97-AF65-F5344CB8AC3E}">
        <p14:creationId xmlns:p14="http://schemas.microsoft.com/office/powerpoint/2010/main" val="23661564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97">
          <a:extLst>
            <a:ext uri="{FF2B5EF4-FFF2-40B4-BE49-F238E27FC236}">
              <a16:creationId xmlns:a16="http://schemas.microsoft.com/office/drawing/2014/main" id="{94E1D231-0F2F-56CB-2E56-BF70E1762E06}"/>
            </a:ext>
          </a:extLst>
        </p:cNvPr>
        <p:cNvGrpSpPr/>
        <p:nvPr/>
      </p:nvGrpSpPr>
      <p:grpSpPr>
        <a:xfrm>
          <a:off x="0" y="0"/>
          <a:ext cx="0" cy="0"/>
          <a:chOff x="0" y="0"/>
          <a:chExt cx="0" cy="0"/>
        </a:xfrm>
      </p:grpSpPr>
      <p:sp>
        <p:nvSpPr>
          <p:cNvPr id="1098" name="Google Shape;1098;p55">
            <a:extLst>
              <a:ext uri="{FF2B5EF4-FFF2-40B4-BE49-F238E27FC236}">
                <a16:creationId xmlns:a16="http://schemas.microsoft.com/office/drawing/2014/main" id="{BC0F5B6D-4286-AFB9-5F21-382857025EA6}"/>
              </a:ext>
            </a:extLst>
          </p:cNvPr>
          <p:cNvSpPr txBox="1"/>
          <p:nvPr/>
        </p:nvSpPr>
        <p:spPr>
          <a:xfrm>
            <a:off x="2700338" y="1194019"/>
            <a:ext cx="5290425" cy="346226"/>
          </a:xfrm>
          <a:prstGeom prst="rect">
            <a:avLst/>
          </a:prstGeom>
          <a:noFill/>
          <a:ln>
            <a:noFill/>
          </a:ln>
        </p:spPr>
        <p:txBody>
          <a:bodyPr spcFirstLastPara="1" wrap="square" lIns="68569" tIns="68569" rIns="68569" bIns="68569" anchor="t" anchorCtr="0">
            <a:sp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99" name="Google Shape;1099;p55">
            <a:extLst>
              <a:ext uri="{FF2B5EF4-FFF2-40B4-BE49-F238E27FC236}">
                <a16:creationId xmlns:a16="http://schemas.microsoft.com/office/drawing/2014/main" id="{06C07032-A177-53B5-841D-D9ABEB0B99AC}"/>
              </a:ext>
            </a:extLst>
          </p:cNvPr>
          <p:cNvSpPr txBox="1"/>
          <p:nvPr/>
        </p:nvSpPr>
        <p:spPr>
          <a:xfrm>
            <a:off x="1378424" y="757632"/>
            <a:ext cx="6387152" cy="3901046"/>
          </a:xfrm>
          <a:prstGeom prst="rect">
            <a:avLst/>
          </a:prstGeom>
          <a:noFill/>
          <a:ln>
            <a:noFill/>
          </a:ln>
        </p:spPr>
        <p:txBody>
          <a:bodyPr spcFirstLastPara="1" wrap="square" lIns="68569" tIns="68569" rIns="68569" bIns="68569" anchor="t" anchorCtr="0">
            <a:spAutoFit/>
          </a:bodyPr>
          <a:lstStyle/>
          <a:p>
            <a:pPr marL="0" marR="0" lvl="0" indent="0" algn="ctr" defTabSz="685800" rtl="0" eaLnBrk="1" fontAlgn="auto" latinLnBrk="0" hangingPunct="1">
              <a:lnSpc>
                <a:spcPct val="100000"/>
              </a:lnSpc>
              <a:spcBef>
                <a:spcPts val="0"/>
              </a:spcBef>
              <a:spcAft>
                <a:spcPts val="0"/>
              </a:spcAft>
              <a:buClr>
                <a:srgbClr val="000000"/>
              </a:buClr>
              <a:buSzPts val="4800"/>
              <a:buFont typeface="Arial"/>
              <a:buNone/>
              <a:tabLst/>
              <a:defRPr/>
            </a:pPr>
            <a:r>
              <a:rPr kumimoji="0" lang="en-US" sz="3600" b="1" i="0" u="none" strike="noStrike" kern="0" cap="none" spc="0" normalizeH="0" baseline="0" noProof="0" dirty="0">
                <a:ln>
                  <a:noFill/>
                </a:ln>
                <a:solidFill>
                  <a:srgbClr val="000000"/>
                </a:solidFill>
                <a:effectLst/>
                <a:uLnTx/>
                <a:uFillTx/>
                <a:latin typeface="Calibri"/>
                <a:ea typeface="Calibri"/>
                <a:cs typeface="Calibri"/>
                <a:sym typeface="Calibri"/>
              </a:rPr>
              <a:t>THIRD LEGACY PROCEDURE</a:t>
            </a:r>
            <a:endParaRPr kumimoji="0" sz="3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2400"/>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FROM</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32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THE A.A. SERVICE MANUAL</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32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combined with</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32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TWELVE CONCEPTS</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32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FOR WORLD SERVICE</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2400"/>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2021-2023 Edition</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2400"/>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REVISED AND UPDATED</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2400"/>
              <a:buFont typeface="Arial"/>
              <a:buNone/>
              <a:tabLst/>
              <a:defRPr/>
            </a:pP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685800" rtl="0" eaLnBrk="1" fontAlgn="auto" latinLnBrk="0" hangingPunct="1">
              <a:lnSpc>
                <a:spcPct val="100000"/>
              </a:lnSpc>
              <a:spcBef>
                <a:spcPts val="0"/>
              </a:spcBef>
              <a:spcAft>
                <a:spcPts val="0"/>
              </a:spcAft>
              <a:buClr>
                <a:srgbClr val="000000"/>
              </a:buClr>
              <a:buSzPts val="1100"/>
              <a:buFont typeface="Arial"/>
              <a:buNone/>
              <a:tabLst/>
              <a:defRPr/>
            </a:pPr>
            <a:r>
              <a:rPr kumimoji="0" lang="en-US" sz="2700" b="0" i="0" u="none" strike="noStrike" kern="0" cap="none" spc="0" normalizeH="0" baseline="0" noProof="0" dirty="0">
                <a:ln>
                  <a:noFill/>
                </a:ln>
                <a:solidFill>
                  <a:srgbClr val="000000"/>
                </a:solidFill>
                <a:effectLst/>
                <a:uLnTx/>
                <a:uFillTx/>
                <a:latin typeface="Calibri"/>
                <a:ea typeface="Calibri"/>
                <a:cs typeface="Calibri"/>
                <a:sym typeface="Calibri"/>
              </a:rPr>
              <a:t>APPENDIX G PAGES 110-111</a:t>
            </a:r>
            <a:endParaRPr kumimoji="0" sz="27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54930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3">
          <a:extLst>
            <a:ext uri="{FF2B5EF4-FFF2-40B4-BE49-F238E27FC236}">
              <a16:creationId xmlns:a16="http://schemas.microsoft.com/office/drawing/2014/main" id="{89BBCF5E-821E-025F-456D-C6264EABF7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15BE89-8084-8DF1-FBFA-EE19E02FF6F7}"/>
              </a:ext>
            </a:extLst>
          </p:cNvPr>
          <p:cNvSpPr txBox="1"/>
          <p:nvPr/>
        </p:nvSpPr>
        <p:spPr>
          <a:xfrm>
            <a:off x="181480" y="279875"/>
            <a:ext cx="8781040" cy="449353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262626"/>
                </a:solidFill>
                <a:effectLst/>
                <a:uLnTx/>
                <a:uFillTx/>
                <a:latin typeface="Aptos" panose="02110004020202020204"/>
                <a:cs typeface="Arial"/>
                <a:sym typeface="Arial"/>
              </a:rPr>
              <a:t>APPENDIX G:</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ptos" panose="02110004020202020204"/>
                <a:cs typeface="Arial"/>
                <a:sym typeface="Arial"/>
              </a:rPr>
              <a:t>THIRD LEGACY PROCEDURE</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a:ln>
                  <a:noFill/>
                </a:ln>
                <a:solidFill>
                  <a:srgbClr val="000000"/>
                </a:solidFill>
                <a:effectLst/>
                <a:uLnTx/>
                <a:uFillTx/>
                <a:latin typeface="Aptos" panose="02110004020202020204"/>
                <a:cs typeface="Arial"/>
                <a:sym typeface="Arial"/>
              </a:rPr>
              <a:t>PURPOSE</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900" b="1" i="0" u="none" strike="noStrike" kern="0" cap="none" spc="0" normalizeH="0" baseline="0" noProof="0" dirty="0">
              <a:ln>
                <a:noFill/>
              </a:ln>
              <a:solidFill>
                <a:srgbClr val="000000"/>
              </a:solidFill>
              <a:effectLst/>
              <a:uLnTx/>
              <a:uFillTx/>
              <a:latin typeface="Aptos" panose="02110004020202020204"/>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Aptos" panose="02110004020202020204"/>
                <a:cs typeface="Arial"/>
                <a:sym typeface="Arial"/>
              </a:rPr>
              <a:t>A.A.’s</a:t>
            </a: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 Third Legacy Procedure is a special type of electoral procedure, used primarily for the election of delegates and regional and at-large trustees. It is considered to be unique to A.A., and at first glance, appears to introduce a strong element of chance into a matter that should depend solely on the judgment of the majority. In practice, however, it has proved highly successful in eliminating the influence of factions or parties that seem to thrive on most political scenes. The railroading of a candidate for election is made difficult, if not impossible, since voters have a wide selection of candidates to choose from. More importantly, a second-place candidate who may be extremely well qualified but without early popular support is encouraged to stay in the balloting rather than withdraw.</a:t>
            </a:r>
          </a:p>
        </p:txBody>
      </p:sp>
    </p:spTree>
    <p:extLst>
      <p:ext uri="{BB962C8B-B14F-4D97-AF65-F5344CB8AC3E}">
        <p14:creationId xmlns:p14="http://schemas.microsoft.com/office/powerpoint/2010/main" val="14102348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3">
          <a:extLst>
            <a:ext uri="{FF2B5EF4-FFF2-40B4-BE49-F238E27FC236}">
              <a16:creationId xmlns:a16="http://schemas.microsoft.com/office/drawing/2014/main" id="{00874E13-0556-B3F0-C450-E0A6917F01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7AB7F2F-D3A1-A05D-2EAF-0A5C6CAEE701}"/>
              </a:ext>
            </a:extLst>
          </p:cNvPr>
          <p:cNvSpPr txBox="1"/>
          <p:nvPr/>
        </p:nvSpPr>
        <p:spPr>
          <a:xfrm>
            <a:off x="457200" y="624640"/>
            <a:ext cx="8229600" cy="347787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Aptos" panose="02110004020202020204"/>
                <a:cs typeface="Arial"/>
                <a:sym typeface="Arial"/>
              </a:rPr>
              <a:t>1. </a:t>
            </a: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The names of eligible candidates are posted on a board. All voting members (of the area or Conference body) cast written ballots, one choice to a ballot. The tally for each candidate is posted on the board.</a:t>
            </a:r>
          </a:p>
          <a:p>
            <a:pPr marL="342900" marR="0" lvl="7" indent="-34290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The first candidate to receive two-thirds of the total vote is elected.</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Aptos" panose="02110004020202020204"/>
                <a:cs typeface="Arial"/>
                <a:sym typeface="Arial"/>
              </a:rPr>
              <a:t>2. </a:t>
            </a: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Withdrawals start after the second ballot. If any candidate has less than one-fifth of the total vote, his or her name is automatically withdrawn — except that the top two candidates must remain. (In case of ties for second place, the top candidate and all tied runners-up remain as candidates.)</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endParaRPr>
          </a:p>
        </p:txBody>
      </p:sp>
      <p:sp>
        <p:nvSpPr>
          <p:cNvPr id="2" name="TextBox 1">
            <a:extLst>
              <a:ext uri="{FF2B5EF4-FFF2-40B4-BE49-F238E27FC236}">
                <a16:creationId xmlns:a16="http://schemas.microsoft.com/office/drawing/2014/main" id="{96C310B5-D5F0-0E66-1AB4-8304ED3338EC}"/>
              </a:ext>
            </a:extLst>
          </p:cNvPr>
          <p:cNvSpPr txBox="1"/>
          <p:nvPr/>
        </p:nvSpPr>
        <p:spPr>
          <a:xfrm>
            <a:off x="457200" y="206774"/>
            <a:ext cx="273664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E2841">
                    <a:lumMod val="90000"/>
                    <a:lumOff val="10000"/>
                  </a:srgbClr>
                </a:solidFill>
                <a:effectLst/>
                <a:uLnTx/>
                <a:uFillTx/>
                <a:latin typeface="Arial"/>
                <a:cs typeface="Arial"/>
                <a:sym typeface="Arial"/>
              </a:rPr>
              <a:t>PROCEDURE (1 of 3)</a:t>
            </a:r>
          </a:p>
        </p:txBody>
      </p:sp>
    </p:spTree>
    <p:extLst>
      <p:ext uri="{BB962C8B-B14F-4D97-AF65-F5344CB8AC3E}">
        <p14:creationId xmlns:p14="http://schemas.microsoft.com/office/powerpoint/2010/main" val="37603371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3">
          <a:extLst>
            <a:ext uri="{FF2B5EF4-FFF2-40B4-BE49-F238E27FC236}">
              <a16:creationId xmlns:a16="http://schemas.microsoft.com/office/drawing/2014/main" id="{8DA0F354-4122-2F87-6BBE-8B55DB59EE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DDA606-6C61-2B80-D4E5-69A6D5AC0FC6}"/>
              </a:ext>
            </a:extLst>
          </p:cNvPr>
          <p:cNvSpPr txBox="1"/>
          <p:nvPr/>
        </p:nvSpPr>
        <p:spPr>
          <a:xfrm>
            <a:off x="457200" y="603160"/>
            <a:ext cx="8229600" cy="440120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Aptos" panose="02110004020202020204"/>
                <a:cs typeface="Arial"/>
                <a:sym typeface="Arial"/>
              </a:rPr>
              <a:t>3. </a:t>
            </a: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After the third ballot, candidates with less than one-third of the total vote will be withdrawn automatically, except the two top candidates remain. (In case there are ties for second place, the top candidate and all tied runners-up remain as candidates.)</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0" u="none" strike="noStrike" kern="0" cap="none" spc="0" normalizeH="0" baseline="0" noProof="0" dirty="0">
              <a:ln>
                <a:noFill/>
              </a:ln>
              <a:solidFill>
                <a:srgbClr val="000000"/>
              </a:solidFill>
              <a:effectLst/>
              <a:uLnTx/>
              <a:uFillTx/>
              <a:latin typeface="Aptos" panose="02110004020202020204"/>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Aptos" panose="02110004020202020204"/>
                <a:cs typeface="Arial"/>
                <a:sym typeface="Arial"/>
              </a:rPr>
              <a:t>4. </a:t>
            </a: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After the fourth ballot, if no candidate has two-thirds of the total vote, the candidate with the smallest total is automatically withdrawn, except that the top two candidates remain. In case there are ties for second place, the top candidate and all tied second-place candidates remain.</a:t>
            </a:r>
          </a:p>
          <a:p>
            <a:pPr marL="342900" marR="0" lvl="0" indent="-34290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At this point, the chairperson asks for a motion, second, and a simple majority of hands on conducting a fifth and final ballot.</a:t>
            </a:r>
          </a:p>
          <a:p>
            <a:pPr marL="342900" marR="0" lvl="0" indent="-34290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If this motion is defeated, balloting is over and the choice is made by lot — “going to the hat” — immediately.</a:t>
            </a:r>
          </a:p>
          <a:p>
            <a:pPr marL="342900" marR="0" lvl="0" indent="-342900" algn="l" defTabSz="6858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ptos" panose="02110004020202020204"/>
                <a:cs typeface="Arial"/>
                <a:sym typeface="Arial"/>
              </a:rPr>
              <a:t>If the motion carries, a fifth and final ballot is conducted.</a:t>
            </a:r>
          </a:p>
        </p:txBody>
      </p:sp>
      <p:sp>
        <p:nvSpPr>
          <p:cNvPr id="4" name="TextBox 3">
            <a:extLst>
              <a:ext uri="{FF2B5EF4-FFF2-40B4-BE49-F238E27FC236}">
                <a16:creationId xmlns:a16="http://schemas.microsoft.com/office/drawing/2014/main" id="{9638A204-8143-D4CD-ABBA-B19AD00BF199}"/>
              </a:ext>
            </a:extLst>
          </p:cNvPr>
          <p:cNvSpPr txBox="1"/>
          <p:nvPr/>
        </p:nvSpPr>
        <p:spPr>
          <a:xfrm>
            <a:off x="457200" y="197896"/>
            <a:ext cx="273664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E2841">
                    <a:lumMod val="90000"/>
                    <a:lumOff val="10000"/>
                  </a:srgbClr>
                </a:solidFill>
                <a:effectLst/>
                <a:uLnTx/>
                <a:uFillTx/>
                <a:latin typeface="Arial"/>
                <a:cs typeface="Arial"/>
                <a:sym typeface="Arial"/>
              </a:rPr>
              <a:t>PROCEDURE (2 of 3)</a:t>
            </a:r>
          </a:p>
        </p:txBody>
      </p:sp>
    </p:spTree>
    <p:extLst>
      <p:ext uri="{BB962C8B-B14F-4D97-AF65-F5344CB8AC3E}">
        <p14:creationId xmlns:p14="http://schemas.microsoft.com/office/powerpoint/2010/main" val="1530290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3">
          <a:extLst>
            <a:ext uri="{FF2B5EF4-FFF2-40B4-BE49-F238E27FC236}">
              <a16:creationId xmlns:a16="http://schemas.microsoft.com/office/drawing/2014/main" id="{E1403063-8371-7661-231D-609D73700B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1EF1EE-D520-944E-2894-1A4811C667E0}"/>
              </a:ext>
            </a:extLst>
          </p:cNvPr>
          <p:cNvSpPr txBox="1"/>
          <p:nvPr/>
        </p:nvSpPr>
        <p:spPr>
          <a:xfrm>
            <a:off x="457200" y="624640"/>
            <a:ext cx="8229600" cy="243143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000000"/>
                </a:solidFill>
                <a:effectLst/>
                <a:uLnTx/>
                <a:uFillTx/>
                <a:latin typeface="Arial"/>
                <a:cs typeface="Arial"/>
                <a:sym typeface="Arial"/>
              </a:rPr>
              <a:t>5. </a:t>
            </a:r>
            <a:r>
              <a:rPr kumimoji="0" lang="en-US" sz="1900" b="0" i="0" u="none" strike="noStrike" kern="0" cap="none" spc="0" normalizeH="0" baseline="0" noProof="0" dirty="0">
                <a:ln>
                  <a:noFill/>
                </a:ln>
                <a:solidFill>
                  <a:srgbClr val="000000"/>
                </a:solidFill>
                <a:effectLst/>
                <a:uLnTx/>
                <a:uFillTx/>
                <a:latin typeface="Arial"/>
                <a:cs typeface="Arial"/>
                <a:sym typeface="Arial"/>
              </a:rPr>
              <a:t>If after the fifth ballot no election occurs, the chairperson announces that the choice will be made by lot (from the hat). At this point, the top two candidates remain. In case there are ties for first place, all tied first place candidates remain. In case there are no ties for first place, the top candidate and any tied second-place candidates remain.</a:t>
            </a: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900" b="1" i="0" u="none" strike="noStrike" kern="0" cap="none" spc="0" normalizeH="0" baseline="0" noProof="0" dirty="0">
              <a:ln>
                <a:noFill/>
              </a:ln>
              <a:solidFill>
                <a:srgbClr val="000000"/>
              </a:solidFill>
              <a:effectLst/>
              <a:uLnTx/>
              <a:uFillTx/>
              <a:latin typeface="Aptos" panose="02110004020202020204"/>
              <a:cs typeface="Arial"/>
              <a:sym typeface="Arial"/>
            </a:endParaRPr>
          </a:p>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r>
              <a:rPr kumimoji="0" lang="en-US" sz="1900" b="1" i="0" u="none" strike="noStrike" kern="0" cap="none" spc="0" normalizeH="0" baseline="0" noProof="0" dirty="0">
                <a:ln>
                  <a:noFill/>
                </a:ln>
                <a:solidFill>
                  <a:srgbClr val="000000"/>
                </a:solidFill>
                <a:effectLst/>
                <a:uLnTx/>
                <a:uFillTx/>
                <a:latin typeface="Aptos" panose="02110004020202020204"/>
                <a:cs typeface="Arial"/>
                <a:sym typeface="Arial"/>
              </a:rPr>
              <a:t>6. </a:t>
            </a:r>
            <a:r>
              <a:rPr kumimoji="0" lang="en-US" sz="1900" b="0" i="0" u="none" strike="noStrike" kern="0" cap="none" spc="0" normalizeH="0" baseline="0" noProof="0" dirty="0">
                <a:ln>
                  <a:noFill/>
                </a:ln>
                <a:solidFill>
                  <a:srgbClr val="000000"/>
                </a:solidFill>
                <a:effectLst/>
                <a:uLnTx/>
                <a:uFillTx/>
                <a:latin typeface="Aptos" panose="02110004020202020204"/>
                <a:cs typeface="Arial"/>
                <a:sym typeface="Arial"/>
              </a:rPr>
              <a:t>Lots are then drawn by the teller, and the first one “out of the hat” is the delegate (or trustee or other officer).</a:t>
            </a:r>
          </a:p>
        </p:txBody>
      </p:sp>
      <p:sp>
        <p:nvSpPr>
          <p:cNvPr id="4" name="TextBox 3">
            <a:extLst>
              <a:ext uri="{FF2B5EF4-FFF2-40B4-BE49-F238E27FC236}">
                <a16:creationId xmlns:a16="http://schemas.microsoft.com/office/drawing/2014/main" id="{19B84C7D-2DF3-5E75-F734-F8EAC048C73C}"/>
              </a:ext>
            </a:extLst>
          </p:cNvPr>
          <p:cNvSpPr txBox="1"/>
          <p:nvPr/>
        </p:nvSpPr>
        <p:spPr>
          <a:xfrm>
            <a:off x="457200" y="224530"/>
            <a:ext cx="273664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E2841">
                    <a:lumMod val="90000"/>
                    <a:lumOff val="10000"/>
                  </a:srgbClr>
                </a:solidFill>
                <a:effectLst/>
                <a:uLnTx/>
                <a:uFillTx/>
                <a:latin typeface="Arial"/>
                <a:cs typeface="Arial"/>
                <a:sym typeface="Arial"/>
              </a:rPr>
              <a:t>PROCEDURE (3 of 3)</a:t>
            </a:r>
          </a:p>
        </p:txBody>
      </p:sp>
    </p:spTree>
    <p:extLst>
      <p:ext uri="{BB962C8B-B14F-4D97-AF65-F5344CB8AC3E}">
        <p14:creationId xmlns:p14="http://schemas.microsoft.com/office/powerpoint/2010/main" val="2975911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3">
          <a:extLst>
            <a:ext uri="{FF2B5EF4-FFF2-40B4-BE49-F238E27FC236}">
              <a16:creationId xmlns:a16="http://schemas.microsoft.com/office/drawing/2014/main" id="{4D1771A1-6ADC-E2E6-A44D-7331B7DCE21A}"/>
            </a:ext>
          </a:extLst>
        </p:cNvPr>
        <p:cNvGrpSpPr/>
        <p:nvPr/>
      </p:nvGrpSpPr>
      <p:grpSpPr>
        <a:xfrm>
          <a:off x="0" y="0"/>
          <a:ext cx="0" cy="0"/>
          <a:chOff x="0" y="0"/>
          <a:chExt cx="0" cy="0"/>
        </a:xfrm>
      </p:grpSpPr>
      <p:sp>
        <p:nvSpPr>
          <p:cNvPr id="1104" name="Google Shape;1104;p56">
            <a:extLst>
              <a:ext uri="{FF2B5EF4-FFF2-40B4-BE49-F238E27FC236}">
                <a16:creationId xmlns:a16="http://schemas.microsoft.com/office/drawing/2014/main" id="{C3A8827D-8CFA-C24E-E2D9-70F32AE8CA1A}"/>
              </a:ext>
            </a:extLst>
          </p:cNvPr>
          <p:cNvSpPr/>
          <p:nvPr/>
        </p:nvSpPr>
        <p:spPr>
          <a:xfrm>
            <a:off x="971549" y="120015"/>
            <a:ext cx="7200900" cy="490347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Arial"/>
              <a:cs typeface="Arial"/>
              <a:sym typeface="Arial"/>
            </a:endParaRPr>
          </a:p>
        </p:txBody>
      </p:sp>
      <p:pic>
        <p:nvPicPr>
          <p:cNvPr id="1105" name="Google Shape;1105;p56">
            <a:extLst>
              <a:ext uri="{FF2B5EF4-FFF2-40B4-BE49-F238E27FC236}">
                <a16:creationId xmlns:a16="http://schemas.microsoft.com/office/drawing/2014/main" id="{234F9CBB-CE05-18D1-65DB-D02F867E572F}"/>
              </a:ext>
            </a:extLst>
          </p:cNvPr>
          <p:cNvPicPr preferRelativeResize="0"/>
          <p:nvPr/>
        </p:nvPicPr>
        <p:blipFill rotWithShape="1">
          <a:blip r:embed="rId3">
            <a:alphaModFix/>
          </a:blip>
          <a:srcRect l="1235" t="1671" r="757" b="-310"/>
          <a:stretch/>
        </p:blipFill>
        <p:spPr>
          <a:xfrm>
            <a:off x="891594" y="194310"/>
            <a:ext cx="7360810" cy="4754880"/>
          </a:xfrm>
          <a:prstGeom prst="rect">
            <a:avLst/>
          </a:prstGeom>
          <a:noFill/>
          <a:ln>
            <a:noFill/>
          </a:ln>
        </p:spPr>
      </p:pic>
    </p:spTree>
    <p:extLst>
      <p:ext uri="{BB962C8B-B14F-4D97-AF65-F5344CB8AC3E}">
        <p14:creationId xmlns:p14="http://schemas.microsoft.com/office/powerpoint/2010/main" val="27022518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9">
          <a:extLst>
            <a:ext uri="{FF2B5EF4-FFF2-40B4-BE49-F238E27FC236}">
              <a16:creationId xmlns:a16="http://schemas.microsoft.com/office/drawing/2014/main" id="{C4BD0E26-3F86-1F8D-0ECD-1FF2CB5B1BC9}"/>
            </a:ext>
          </a:extLst>
        </p:cNvPr>
        <p:cNvGrpSpPr/>
        <p:nvPr/>
      </p:nvGrpSpPr>
      <p:grpSpPr>
        <a:xfrm>
          <a:off x="0" y="0"/>
          <a:ext cx="0" cy="0"/>
          <a:chOff x="0" y="0"/>
          <a:chExt cx="0" cy="0"/>
        </a:xfrm>
      </p:grpSpPr>
      <p:pic>
        <p:nvPicPr>
          <p:cNvPr id="1110" name="Google Shape;1110;p57">
            <a:extLst>
              <a:ext uri="{FF2B5EF4-FFF2-40B4-BE49-F238E27FC236}">
                <a16:creationId xmlns:a16="http://schemas.microsoft.com/office/drawing/2014/main" id="{39473870-54AA-93E6-E726-32D95F493C1D}"/>
              </a:ext>
            </a:extLst>
          </p:cNvPr>
          <p:cNvPicPr preferRelativeResize="0"/>
          <p:nvPr/>
        </p:nvPicPr>
        <p:blipFill rotWithShape="1">
          <a:blip r:embed="rId3">
            <a:alphaModFix/>
          </a:blip>
          <a:srcRect b="2874"/>
          <a:stretch>
            <a:fillRect/>
          </a:stretch>
        </p:blipFill>
        <p:spPr>
          <a:xfrm>
            <a:off x="891540" y="190312"/>
            <a:ext cx="7360920" cy="4762875"/>
          </a:xfrm>
          <a:prstGeom prst="rect">
            <a:avLst/>
          </a:prstGeom>
          <a:noFill/>
          <a:ln w="25400" cap="flat" cmpd="sng">
            <a:solidFill>
              <a:schemeClr val="lt1"/>
            </a:solidFill>
            <a:prstDash val="solid"/>
            <a:round/>
            <a:headEnd type="none" w="sm" len="sm"/>
            <a:tailEnd type="none" w="sm" len="sm"/>
          </a:ln>
        </p:spPr>
      </p:pic>
    </p:spTree>
    <p:extLst>
      <p:ext uri="{BB962C8B-B14F-4D97-AF65-F5344CB8AC3E}">
        <p14:creationId xmlns:p14="http://schemas.microsoft.com/office/powerpoint/2010/main" val="41263578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42"/>
        <p:cNvGrpSpPr/>
        <p:nvPr/>
      </p:nvGrpSpPr>
      <p:grpSpPr>
        <a:xfrm>
          <a:off x="0" y="0"/>
          <a:ext cx="0" cy="0"/>
          <a:chOff x="0" y="0"/>
          <a:chExt cx="0" cy="0"/>
        </a:xfrm>
      </p:grpSpPr>
      <p:sp>
        <p:nvSpPr>
          <p:cNvPr id="843" name="Google Shape;843;p35"/>
          <p:cNvSpPr txBox="1">
            <a:spLocks noGrp="1"/>
          </p:cNvSpPr>
          <p:nvPr>
            <p:ph type="title"/>
          </p:nvPr>
        </p:nvSpPr>
        <p:spPr>
          <a:xfrm>
            <a:off x="520065" y="68107"/>
            <a:ext cx="7886700" cy="994275"/>
          </a:xfrm>
          <a:prstGeom prst="rect">
            <a:avLst/>
          </a:prstGeom>
          <a:noFill/>
          <a:ln>
            <a:noFill/>
          </a:ln>
        </p:spPr>
        <p:txBody>
          <a:bodyPr spcFirstLastPara="1" wrap="square" lIns="68569" tIns="34275" rIns="68569" bIns="34275" anchor="ctr" anchorCtr="0">
            <a:normAutofit/>
          </a:bodyPr>
          <a:lstStyle/>
          <a:p>
            <a:pPr>
              <a:lnSpc>
                <a:spcPct val="90000"/>
              </a:lnSpc>
              <a:buSzPts val="1800"/>
            </a:pPr>
            <a:r>
              <a:rPr lang="en-US" dirty="0">
                <a:solidFill>
                  <a:schemeClr val="dk1"/>
                </a:solidFill>
              </a:rPr>
              <a:t>Area 21 Officer Qualifications </a:t>
            </a:r>
            <a:endParaRPr dirty="0">
              <a:solidFill>
                <a:schemeClr val="dk1"/>
              </a:solidFill>
            </a:endParaRPr>
          </a:p>
          <a:p>
            <a:pPr>
              <a:lnSpc>
                <a:spcPct val="90000"/>
              </a:lnSpc>
              <a:buSzPts val="1800"/>
            </a:pPr>
            <a:r>
              <a:rPr lang="en-US" sz="2000" dirty="0">
                <a:solidFill>
                  <a:schemeClr val="dk1"/>
                </a:solidFill>
              </a:rPr>
              <a:t>(approved at March 2021 </a:t>
            </a:r>
            <a:r>
              <a:rPr lang="en-US" sz="2000" dirty="0">
                <a:solidFill>
                  <a:schemeClr val="dk1"/>
                </a:solidFill>
                <a:latin typeface="+mn-lt"/>
                <a:ea typeface="+mn-ea"/>
                <a:cs typeface="+mn-cs"/>
              </a:rPr>
              <a:t>Area</a:t>
            </a:r>
            <a:r>
              <a:rPr lang="en-US" sz="2000" dirty="0">
                <a:solidFill>
                  <a:schemeClr val="dk1"/>
                </a:solidFill>
              </a:rPr>
              <a:t> Assembly)</a:t>
            </a:r>
            <a:endParaRPr sz="2000" dirty="0">
              <a:solidFill>
                <a:schemeClr val="dk1"/>
              </a:solidFill>
            </a:endParaRPr>
          </a:p>
        </p:txBody>
      </p:sp>
      <p:sp>
        <p:nvSpPr>
          <p:cNvPr id="844" name="Google Shape;844;p35"/>
          <p:cNvSpPr txBox="1">
            <a:spLocks noGrp="1"/>
          </p:cNvSpPr>
          <p:nvPr>
            <p:ph idx="1"/>
          </p:nvPr>
        </p:nvSpPr>
        <p:spPr>
          <a:xfrm>
            <a:off x="342899" y="1062382"/>
            <a:ext cx="8391525" cy="3738218"/>
          </a:xfrm>
          <a:prstGeom prst="rect">
            <a:avLst/>
          </a:prstGeom>
          <a:noFill/>
          <a:ln>
            <a:noFill/>
          </a:ln>
        </p:spPr>
        <p:txBody>
          <a:bodyPr spcFirstLastPara="1" wrap="square" lIns="68569" tIns="34275" rIns="68569" bIns="34275" anchor="ctr" anchorCtr="0">
            <a:noAutofit/>
          </a:bodyPr>
          <a:lstStyle/>
          <a:p>
            <a:pPr marL="457200" indent="-457200">
              <a:lnSpc>
                <a:spcPct val="100000"/>
              </a:lnSpc>
              <a:spcBef>
                <a:spcPts val="600"/>
              </a:spcBef>
              <a:buSzPct val="100000"/>
              <a:buFont typeface="+mj-lt"/>
              <a:buAutoNum type="arabicPeriod"/>
            </a:pPr>
            <a:r>
              <a:rPr lang="en-US" sz="2000" dirty="0">
                <a:solidFill>
                  <a:schemeClr val="dk1"/>
                </a:solidFill>
              </a:rPr>
              <a:t>Those eligible to stand for election for Area Delegate, Alternate Area Delegate, Area Chair, and Alternate Area Chair are current or former District Committee Members residing in Area 21.</a:t>
            </a:r>
            <a:endParaRPr sz="2000" dirty="0">
              <a:solidFill>
                <a:schemeClr val="dk1"/>
              </a:solidFill>
            </a:endParaRPr>
          </a:p>
          <a:p>
            <a:pPr marL="457200" indent="-457200">
              <a:lnSpc>
                <a:spcPct val="100000"/>
              </a:lnSpc>
              <a:spcBef>
                <a:spcPts val="600"/>
              </a:spcBef>
              <a:buSzPct val="100000"/>
              <a:buFont typeface="+mj-lt"/>
              <a:buAutoNum type="arabicPeriod"/>
            </a:pPr>
            <a:r>
              <a:rPr lang="en-US" sz="2000" dirty="0">
                <a:solidFill>
                  <a:schemeClr val="dk1"/>
                </a:solidFill>
              </a:rPr>
              <a:t>Those eligible to stand for election for Area Treasurer, Area Recording Secretary, and Area Registrar, are members of Alcoholics Anonymous residing in Area 21 who have 5+ years of sobriety. </a:t>
            </a:r>
            <a:endParaRPr sz="2000" dirty="0">
              <a:solidFill>
                <a:schemeClr val="dk1"/>
              </a:solidFill>
            </a:endParaRPr>
          </a:p>
          <a:p>
            <a:pPr marL="457200" indent="-457200">
              <a:lnSpc>
                <a:spcPct val="100000"/>
              </a:lnSpc>
              <a:spcBef>
                <a:spcPts val="600"/>
              </a:spcBef>
              <a:buSzPct val="100000"/>
              <a:buFont typeface="+mj-lt"/>
              <a:buAutoNum type="arabicPeriod"/>
            </a:pPr>
            <a:r>
              <a:rPr lang="en-US" sz="2000" dirty="0">
                <a:solidFill>
                  <a:schemeClr val="dk1"/>
                </a:solidFill>
              </a:rPr>
              <a:t>Past Delegates are eligible to stand for election as Area Chair or Alternate Chair. </a:t>
            </a:r>
          </a:p>
          <a:p>
            <a:pPr marL="457200" indent="-457200">
              <a:lnSpc>
                <a:spcPct val="100000"/>
              </a:lnSpc>
              <a:spcBef>
                <a:spcPts val="600"/>
              </a:spcBef>
              <a:buSzPct val="100000"/>
              <a:buFont typeface="+mj-lt"/>
              <a:buAutoNum type="arabicPeriod"/>
            </a:pPr>
            <a:r>
              <a:rPr lang="en-US" sz="2000" dirty="0">
                <a:solidFill>
                  <a:schemeClr val="dk1"/>
                </a:solidFill>
              </a:rPr>
              <a:t>It is strongly recommended that SIA21 elected Trusted Servants and SIA21 appointed Committee Chairs not simultaneously hold a Group or District position that has a vote, or potential vote, at SIA21 Assemblies.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6"/>
        <p:cNvGrpSpPr/>
        <p:nvPr/>
      </p:nvGrpSpPr>
      <p:grpSpPr>
        <a:xfrm>
          <a:off x="0" y="0"/>
          <a:ext cx="0" cy="0"/>
          <a:chOff x="0" y="0"/>
          <a:chExt cx="0" cy="0"/>
        </a:xfrm>
      </p:grpSpPr>
      <p:sp>
        <p:nvSpPr>
          <p:cNvPr id="837" name="Google Shape;837;p34"/>
          <p:cNvSpPr txBox="1"/>
          <p:nvPr/>
        </p:nvSpPr>
        <p:spPr>
          <a:xfrm>
            <a:off x="2700338" y="1194019"/>
            <a:ext cx="5290425" cy="346226"/>
          </a:xfrm>
          <a:prstGeom prst="rect">
            <a:avLst/>
          </a:prstGeom>
          <a:noFill/>
          <a:ln>
            <a:noFill/>
          </a:ln>
        </p:spPr>
        <p:txBody>
          <a:bodyPr spcFirstLastPara="1" wrap="square" lIns="68569" tIns="68569" rIns="68569" bIns="68569" anchor="t" anchorCtr="0">
            <a:spAutoFit/>
          </a:bodyPr>
          <a:lstStyle/>
          <a:p>
            <a:pPr defTabSz="685800">
              <a:buSzPts val="1800"/>
            </a:pPr>
            <a:endParaRPr sz="1350">
              <a:latin typeface="Calibri"/>
              <a:ea typeface="Calibri"/>
              <a:cs typeface="Calibri"/>
              <a:sym typeface="Calibri"/>
            </a:endParaRPr>
          </a:p>
        </p:txBody>
      </p:sp>
      <p:sp>
        <p:nvSpPr>
          <p:cNvPr id="838" name="Google Shape;838;p34"/>
          <p:cNvSpPr txBox="1"/>
          <p:nvPr/>
        </p:nvSpPr>
        <p:spPr>
          <a:xfrm>
            <a:off x="331558" y="833452"/>
            <a:ext cx="8480883" cy="3883670"/>
          </a:xfrm>
          <a:prstGeom prst="rect">
            <a:avLst/>
          </a:prstGeom>
          <a:noFill/>
          <a:ln>
            <a:noFill/>
          </a:ln>
        </p:spPr>
        <p:txBody>
          <a:bodyPr spcFirstLastPara="1" wrap="square" lIns="68569" tIns="68569" rIns="68569" bIns="68569" anchor="t" anchorCtr="0">
            <a:spAutoFit/>
          </a:bodyPr>
          <a:lstStyle/>
          <a:p>
            <a:pPr marL="342900" indent="-342900" defTabSz="685800">
              <a:lnSpc>
                <a:spcPct val="103571"/>
              </a:lnSpc>
              <a:buSzPct val="100000"/>
              <a:buFont typeface="Arial" panose="020B0604020202020204" pitchFamily="34" charset="0"/>
              <a:buChar char="•"/>
            </a:pPr>
            <a:r>
              <a:rPr lang="en-US" sz="1800" dirty="0"/>
              <a:t>The Area elects the following Trusted Servants: Area Delegate, Alternate Area Delegate, Area Chair, Alternate Area Chair, Area Treasurer, Area Recording Secretary, and Area Registrar.</a:t>
            </a:r>
            <a:endParaRPr sz="1800" dirty="0"/>
          </a:p>
          <a:p>
            <a:pPr marL="342900" indent="-342900" defTabSz="685800">
              <a:lnSpc>
                <a:spcPct val="103571"/>
              </a:lnSpc>
              <a:buSzPct val="100000"/>
              <a:buFont typeface="Arial" panose="020B0604020202020204" pitchFamily="34" charset="0"/>
              <a:buChar char="•"/>
            </a:pPr>
            <a:r>
              <a:rPr lang="en-US" sz="1800" dirty="0"/>
              <a:t>The outgoing Delegate fills the position of Area Chair. </a:t>
            </a:r>
          </a:p>
          <a:p>
            <a:pPr marL="342900" indent="-342900" defTabSz="685800">
              <a:lnSpc>
                <a:spcPct val="103571"/>
              </a:lnSpc>
              <a:buSzPct val="100000"/>
              <a:buFont typeface="Arial" panose="020B0604020202020204" pitchFamily="34" charset="0"/>
              <a:buChar char="•"/>
            </a:pPr>
            <a:r>
              <a:rPr lang="en-US" sz="1800" dirty="0"/>
              <a:t>All positions are for a term of two years, beginning on January 1 of odd numbered years. </a:t>
            </a:r>
          </a:p>
          <a:p>
            <a:pPr marL="342900" indent="-342900" defTabSz="685800">
              <a:lnSpc>
                <a:spcPct val="103571"/>
              </a:lnSpc>
              <a:buSzPct val="100000"/>
              <a:buFont typeface="Arial" panose="020B0604020202020204" pitchFamily="34" charset="0"/>
              <a:buChar char="•"/>
            </a:pPr>
            <a:r>
              <a:rPr lang="en-US" sz="1800" dirty="0"/>
              <a:t>The suggested qualifications for the elected officers are as stated in </a:t>
            </a:r>
            <a:r>
              <a:rPr lang="en-US" sz="1800" i="1" dirty="0"/>
              <a:t>The A.A. Service Manual</a:t>
            </a:r>
            <a:r>
              <a:rPr lang="en-US" sz="1800" dirty="0"/>
              <a:t>, pages S44 through S46.</a:t>
            </a:r>
            <a:endParaRPr sz="1800" dirty="0"/>
          </a:p>
          <a:p>
            <a:pPr marL="342900" indent="-342900" defTabSz="685800">
              <a:lnSpc>
                <a:spcPct val="103571"/>
              </a:lnSpc>
              <a:buSzPct val="100000"/>
              <a:buFont typeface="Arial" panose="020B0604020202020204" pitchFamily="34" charset="0"/>
              <a:buChar char="•"/>
            </a:pPr>
            <a:r>
              <a:rPr lang="en-US" sz="1800" dirty="0"/>
              <a:t>The election for Offices is conducted according to the Third Legacy Procedure, as detailed in the </a:t>
            </a:r>
            <a:r>
              <a:rPr lang="en-US" sz="1800" i="1" dirty="0"/>
              <a:t>A.A. Service Manual, </a:t>
            </a:r>
            <a:r>
              <a:rPr lang="en-US" sz="1800" dirty="0"/>
              <a:t>page S21. Elections are held during the September Assembly of even numbered years. </a:t>
            </a:r>
          </a:p>
          <a:p>
            <a:pPr marL="342900" indent="-342900" defTabSz="685800">
              <a:lnSpc>
                <a:spcPct val="103571"/>
              </a:lnSpc>
              <a:buSzPct val="100000"/>
              <a:buFont typeface="Arial" panose="020B0604020202020204" pitchFamily="34" charset="0"/>
              <a:buChar char="•"/>
            </a:pPr>
            <a:r>
              <a:rPr lang="en-US" sz="1800" dirty="0"/>
              <a:t>When an elected officer is unable to complete his or her term, a special election is held at the next Assembly.</a:t>
            </a:r>
            <a:endParaRPr sz="1800" dirty="0"/>
          </a:p>
        </p:txBody>
      </p:sp>
      <p:sp>
        <p:nvSpPr>
          <p:cNvPr id="3" name="Google Shape;855;p37">
            <a:extLst>
              <a:ext uri="{FF2B5EF4-FFF2-40B4-BE49-F238E27FC236}">
                <a16:creationId xmlns:a16="http://schemas.microsoft.com/office/drawing/2014/main" id="{CE581E22-DCA9-FEC0-E170-A57B457307F4}"/>
              </a:ext>
            </a:extLst>
          </p:cNvPr>
          <p:cNvSpPr txBox="1">
            <a:spLocks noGrp="1"/>
          </p:cNvSpPr>
          <p:nvPr>
            <p:ph type="title"/>
          </p:nvPr>
        </p:nvSpPr>
        <p:spPr>
          <a:xfrm>
            <a:off x="255815" y="273844"/>
            <a:ext cx="7886700" cy="329057"/>
          </a:xfrm>
          <a:prstGeom prst="rect">
            <a:avLst/>
          </a:prstGeom>
          <a:noFill/>
          <a:ln>
            <a:noFill/>
          </a:ln>
        </p:spPr>
        <p:txBody>
          <a:bodyPr spcFirstLastPara="1" wrap="square" lIns="51431" tIns="25706" rIns="51431" bIns="25706" anchor="ctr" anchorCtr="0">
            <a:normAutofit/>
          </a:bodyPr>
          <a:lstStyle/>
          <a:p>
            <a:pPr algn="l">
              <a:buSzPct val="55554"/>
            </a:pPr>
            <a:r>
              <a:rPr lang="en-US" sz="1900" b="1" dirty="0">
                <a:solidFill>
                  <a:srgbClr val="2D5294"/>
                </a:solidFill>
              </a:rPr>
              <a:t>5.1 Elections (page 1 of 4)</a:t>
            </a:r>
            <a:endParaRPr sz="1900" b="1" dirty="0">
              <a:solidFill>
                <a:srgbClr val="2D5294"/>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6"/>
        <p:cNvGrpSpPr/>
        <p:nvPr/>
      </p:nvGrpSpPr>
      <p:grpSpPr>
        <a:xfrm>
          <a:off x="0" y="0"/>
          <a:ext cx="0" cy="0"/>
          <a:chOff x="0" y="0"/>
          <a:chExt cx="0" cy="0"/>
        </a:xfrm>
      </p:grpSpPr>
      <p:sp>
        <p:nvSpPr>
          <p:cNvPr id="837" name="Google Shape;837;p34"/>
          <p:cNvSpPr txBox="1"/>
          <p:nvPr/>
        </p:nvSpPr>
        <p:spPr>
          <a:xfrm>
            <a:off x="2700338" y="1194019"/>
            <a:ext cx="5290425" cy="346226"/>
          </a:xfrm>
          <a:prstGeom prst="rect">
            <a:avLst/>
          </a:prstGeom>
          <a:noFill/>
          <a:ln>
            <a:noFill/>
          </a:ln>
        </p:spPr>
        <p:txBody>
          <a:bodyPr spcFirstLastPara="1" wrap="square" lIns="68569" tIns="68569" rIns="68569" bIns="68569" anchor="t" anchorCtr="0">
            <a:spAutoFit/>
          </a:bodyPr>
          <a:lstStyle/>
          <a:p>
            <a:pPr defTabSz="685800">
              <a:buSzPts val="1800"/>
            </a:pPr>
            <a:endParaRPr sz="1350">
              <a:latin typeface="Calibri"/>
              <a:ea typeface="Calibri"/>
              <a:cs typeface="Calibri"/>
              <a:sym typeface="Calibri"/>
            </a:endParaRPr>
          </a:p>
        </p:txBody>
      </p:sp>
      <p:sp>
        <p:nvSpPr>
          <p:cNvPr id="838" name="Google Shape;838;p34"/>
          <p:cNvSpPr txBox="1"/>
          <p:nvPr/>
        </p:nvSpPr>
        <p:spPr>
          <a:xfrm>
            <a:off x="255815" y="780960"/>
            <a:ext cx="8480883" cy="3695605"/>
          </a:xfrm>
          <a:prstGeom prst="rect">
            <a:avLst/>
          </a:prstGeom>
          <a:noFill/>
          <a:ln>
            <a:noFill/>
          </a:ln>
        </p:spPr>
        <p:txBody>
          <a:bodyPr spcFirstLastPara="1" wrap="square" lIns="68569" tIns="68569" rIns="68569" bIns="68569" anchor="t" anchorCtr="0">
            <a:spAutoFit/>
          </a:bodyPr>
          <a:lstStyle>
            <a:defPPr marR="0" lvl="0" algn="l" rtl="0">
              <a:lnSpc>
                <a:spcPct val="100000"/>
              </a:lnSpc>
              <a:spcBef>
                <a:spcPts val="0"/>
              </a:spcBef>
              <a:spcAft>
                <a:spcPts val="0"/>
              </a:spcAft>
            </a:defPPr>
            <a:lvl1pPr marL="104775" marR="324803" defTabSz="685800">
              <a:lnSpc>
                <a:spcPct val="115000"/>
              </a:lnSpc>
              <a:defRPr sz="2100">
                <a:latin typeface="Arial" panose="020B0604020202020204" pitchFamily="34" charset="0"/>
                <a:ea typeface="Arial" panose="020B0604020202020204" pitchFamily="34" charset="0"/>
              </a:defRPr>
            </a:lvl1pPr>
          </a:lstStyle>
          <a:p>
            <a:pPr marL="447675" indent="-342900">
              <a:buSzPct val="100000"/>
              <a:buFont typeface="Arial" panose="020B0604020202020204" pitchFamily="34" charset="0"/>
              <a:buChar char="•"/>
            </a:pPr>
            <a:r>
              <a:rPr lang="en-US" sz="1800" dirty="0">
                <a:latin typeface="Arial"/>
              </a:rPr>
              <a:t>In</a:t>
            </a:r>
            <a:r>
              <a:rPr lang="en-US" sz="1800" dirty="0"/>
              <a:t> </a:t>
            </a:r>
            <a:r>
              <a:rPr lang="en-US" sz="1800" dirty="0">
                <a:latin typeface="Arial"/>
              </a:rPr>
              <a:t>addition</a:t>
            </a:r>
            <a:r>
              <a:rPr lang="en-US" sz="1800" dirty="0"/>
              <a:t> to the elected officers, the following appointed positions are filled by the Area Chair: Archives Committee Chair, Cooperation with the Professional Community (CPC) Chair, Corrections Chair, Grapevine Chair, GSR Workshop Chair, Literature Chair, Public Information (PI) Chair, Structure and Policy Chair, Treatment Facilities Chair, and Web Services Chair. </a:t>
            </a:r>
          </a:p>
          <a:p>
            <a:pPr marL="447675" indent="-342900">
              <a:buSzPct val="100000"/>
              <a:buFont typeface="Arial" panose="020B0604020202020204" pitchFamily="34" charset="0"/>
              <a:buChar char="•"/>
            </a:pPr>
            <a:r>
              <a:rPr lang="en-US" sz="1800" dirty="0"/>
              <a:t>To avoid having to move the Archives frequently, the Area Archivist is a semi-permanent position. </a:t>
            </a:r>
          </a:p>
          <a:p>
            <a:pPr marL="447675" indent="-342900">
              <a:buSzPct val="100000"/>
              <a:buFont typeface="Arial" panose="020B0604020202020204" pitchFamily="34" charset="0"/>
              <a:buChar char="•"/>
            </a:pPr>
            <a:r>
              <a:rPr lang="en-US" sz="1800" dirty="0"/>
              <a:t>All appointed positions carry a two-year term running concurrently with the elected officer's terms.</a:t>
            </a:r>
          </a:p>
          <a:p>
            <a:endParaRPr lang="en-US" dirty="0"/>
          </a:p>
        </p:txBody>
      </p:sp>
      <p:sp>
        <p:nvSpPr>
          <p:cNvPr id="2" name="Google Shape;855;p37">
            <a:extLst>
              <a:ext uri="{FF2B5EF4-FFF2-40B4-BE49-F238E27FC236}">
                <a16:creationId xmlns:a16="http://schemas.microsoft.com/office/drawing/2014/main" id="{A58A40C4-1420-0C33-C779-6088A140A8D7}"/>
              </a:ext>
            </a:extLst>
          </p:cNvPr>
          <p:cNvSpPr txBox="1">
            <a:spLocks noGrp="1"/>
          </p:cNvSpPr>
          <p:nvPr>
            <p:ph type="title"/>
          </p:nvPr>
        </p:nvSpPr>
        <p:spPr>
          <a:xfrm>
            <a:off x="255815" y="273844"/>
            <a:ext cx="7886700" cy="329057"/>
          </a:xfrm>
          <a:prstGeom prst="rect">
            <a:avLst/>
          </a:prstGeom>
          <a:noFill/>
          <a:ln>
            <a:noFill/>
          </a:ln>
        </p:spPr>
        <p:txBody>
          <a:bodyPr spcFirstLastPara="1" wrap="square" lIns="51431" tIns="25706" rIns="51431" bIns="25706" anchor="ctr" anchorCtr="0">
            <a:normAutofit/>
          </a:bodyPr>
          <a:lstStyle/>
          <a:p>
            <a:pPr algn="l">
              <a:buSzPct val="55554"/>
            </a:pPr>
            <a:r>
              <a:rPr lang="en-US" sz="1900" b="1" dirty="0">
                <a:solidFill>
                  <a:srgbClr val="2D5294"/>
                </a:solidFill>
              </a:rPr>
              <a:t>5.1 Elections (page 2 of 4)</a:t>
            </a:r>
            <a:endParaRPr sz="1900" b="1" dirty="0">
              <a:solidFill>
                <a:srgbClr val="2D5294"/>
              </a:solidFill>
            </a:endParaRPr>
          </a:p>
        </p:txBody>
      </p:sp>
    </p:spTree>
    <p:extLst>
      <p:ext uri="{BB962C8B-B14F-4D97-AF65-F5344CB8AC3E}">
        <p14:creationId xmlns:p14="http://schemas.microsoft.com/office/powerpoint/2010/main" val="23378082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6"/>
        <p:cNvGrpSpPr/>
        <p:nvPr/>
      </p:nvGrpSpPr>
      <p:grpSpPr>
        <a:xfrm>
          <a:off x="0" y="0"/>
          <a:ext cx="0" cy="0"/>
          <a:chOff x="0" y="0"/>
          <a:chExt cx="0" cy="0"/>
        </a:xfrm>
      </p:grpSpPr>
      <p:sp>
        <p:nvSpPr>
          <p:cNvPr id="837" name="Google Shape;837;p34"/>
          <p:cNvSpPr txBox="1"/>
          <p:nvPr/>
        </p:nvSpPr>
        <p:spPr>
          <a:xfrm>
            <a:off x="2700338" y="1194019"/>
            <a:ext cx="5290425" cy="346226"/>
          </a:xfrm>
          <a:prstGeom prst="rect">
            <a:avLst/>
          </a:prstGeom>
          <a:noFill/>
          <a:ln>
            <a:noFill/>
          </a:ln>
        </p:spPr>
        <p:txBody>
          <a:bodyPr spcFirstLastPara="1" wrap="square" lIns="68569" tIns="68569" rIns="68569" bIns="68569" anchor="t" anchorCtr="0">
            <a:spAutoFit/>
          </a:bodyPr>
          <a:lstStyle/>
          <a:p>
            <a:pPr defTabSz="685800">
              <a:buSzPts val="1800"/>
            </a:pPr>
            <a:endParaRPr sz="1350">
              <a:latin typeface="Calibri"/>
              <a:ea typeface="Calibri"/>
              <a:cs typeface="Calibri"/>
              <a:sym typeface="Calibri"/>
            </a:endParaRPr>
          </a:p>
        </p:txBody>
      </p:sp>
      <p:sp>
        <p:nvSpPr>
          <p:cNvPr id="838" name="Google Shape;838;p34"/>
          <p:cNvSpPr txBox="1"/>
          <p:nvPr/>
        </p:nvSpPr>
        <p:spPr>
          <a:xfrm>
            <a:off x="255814" y="602901"/>
            <a:ext cx="8621855" cy="4509674"/>
          </a:xfrm>
          <a:prstGeom prst="rect">
            <a:avLst/>
          </a:prstGeom>
          <a:noFill/>
          <a:ln>
            <a:noFill/>
          </a:ln>
        </p:spPr>
        <p:txBody>
          <a:bodyPr spcFirstLastPara="1" wrap="square" lIns="68569" tIns="68569" rIns="68569" bIns="68569" anchor="t" anchorCtr="0">
            <a:spAutoFit/>
          </a:bodyPr>
          <a:lstStyle>
            <a:defPPr marR="0" lvl="0" algn="l" rtl="0">
              <a:lnSpc>
                <a:spcPct val="100000"/>
              </a:lnSpc>
              <a:spcBef>
                <a:spcPts val="0"/>
              </a:spcBef>
              <a:spcAft>
                <a:spcPts val="0"/>
              </a:spcAft>
            </a:defPPr>
            <a:lvl1pPr marL="104775" marR="324803" defTabSz="685800">
              <a:lnSpc>
                <a:spcPct val="115000"/>
              </a:lnSpc>
              <a:defRPr sz="2100">
                <a:latin typeface="Arial" panose="020B0604020202020204" pitchFamily="34" charset="0"/>
                <a:ea typeface="Arial" panose="020B0604020202020204" pitchFamily="34" charset="0"/>
              </a:defRPr>
            </a:lvl1pPr>
          </a:lstStyle>
          <a:p>
            <a:pPr marL="447675" indent="-342900">
              <a:buFont typeface="Arial" panose="020B0604020202020204" pitchFamily="34" charset="0"/>
              <a:buChar char="•"/>
            </a:pPr>
            <a:r>
              <a:rPr lang="en-US" sz="1900" dirty="0"/>
              <a:t>The Area Committee is composed of the elected Officers, Committee Chairs, and the District Committee Members. </a:t>
            </a:r>
          </a:p>
          <a:p>
            <a:pPr marL="447675" indent="-342900">
              <a:buFont typeface="Arial" panose="020B0604020202020204" pitchFamily="34" charset="0"/>
              <a:buChar char="•"/>
            </a:pPr>
            <a:r>
              <a:rPr lang="en-US" sz="1900" dirty="0"/>
              <a:t>Any meeting of the area GSRs and the Area Committee is an Assembly. </a:t>
            </a:r>
          </a:p>
          <a:p>
            <a:pPr marL="447675" indent="-342900">
              <a:buFont typeface="Arial" panose="020B0604020202020204" pitchFamily="34" charset="0"/>
              <a:buChar char="•"/>
            </a:pPr>
            <a:r>
              <a:rPr lang="en-US" sz="1900" dirty="0"/>
              <a:t>Persons allowed a vote at Area Assemblies, including Elections by the Third Legacy Procedure are: all GSRs, the Area Committee, and Past Delegates. </a:t>
            </a:r>
          </a:p>
          <a:p>
            <a:pPr marL="447675" indent="-342900">
              <a:buFont typeface="Arial" panose="020B0604020202020204" pitchFamily="34" charset="0"/>
              <a:buChar char="•"/>
            </a:pPr>
            <a:r>
              <a:rPr lang="en-US" sz="1900" dirty="0"/>
              <a:t>Alternate GSRs and Alternate DCMs are allowed to vote if their GSR or DCM is absent.</a:t>
            </a:r>
          </a:p>
          <a:p>
            <a:pPr marL="447675" indent="-342900">
              <a:buFont typeface="Arial" panose="020B0604020202020204" pitchFamily="34" charset="0"/>
              <a:buChar char="•"/>
            </a:pPr>
            <a:r>
              <a:rPr lang="en-US" sz="1900" dirty="0"/>
              <a:t>In the spirit of rotation, no elected Officer or appointed Trusted Servant should be elected to two full terms of the same position; however, an individual may complete another individual's term and run for election to that position at the next election.</a:t>
            </a:r>
          </a:p>
        </p:txBody>
      </p:sp>
      <p:sp>
        <p:nvSpPr>
          <p:cNvPr id="2" name="Google Shape;855;p37">
            <a:extLst>
              <a:ext uri="{FF2B5EF4-FFF2-40B4-BE49-F238E27FC236}">
                <a16:creationId xmlns:a16="http://schemas.microsoft.com/office/drawing/2014/main" id="{28B7ECF0-FC61-9900-E110-9AE4B63E717B}"/>
              </a:ext>
            </a:extLst>
          </p:cNvPr>
          <p:cNvSpPr txBox="1">
            <a:spLocks noGrp="1"/>
          </p:cNvSpPr>
          <p:nvPr>
            <p:ph type="title"/>
          </p:nvPr>
        </p:nvSpPr>
        <p:spPr>
          <a:xfrm>
            <a:off x="255815" y="273844"/>
            <a:ext cx="7886700" cy="329057"/>
          </a:xfrm>
          <a:prstGeom prst="rect">
            <a:avLst/>
          </a:prstGeom>
          <a:noFill/>
          <a:ln>
            <a:noFill/>
          </a:ln>
        </p:spPr>
        <p:txBody>
          <a:bodyPr spcFirstLastPara="1" wrap="square" lIns="51431" tIns="25706" rIns="51431" bIns="25706" anchor="ctr" anchorCtr="0">
            <a:normAutofit/>
          </a:bodyPr>
          <a:lstStyle/>
          <a:p>
            <a:pPr algn="l">
              <a:buSzPct val="55554"/>
            </a:pPr>
            <a:r>
              <a:rPr lang="en-US" sz="1900" b="1" dirty="0">
                <a:solidFill>
                  <a:srgbClr val="2D5294"/>
                </a:solidFill>
              </a:rPr>
              <a:t>5.1 Elections (page 3 of 4)</a:t>
            </a:r>
            <a:endParaRPr sz="1900" b="1" dirty="0">
              <a:solidFill>
                <a:srgbClr val="2D5294"/>
              </a:solidFill>
            </a:endParaRPr>
          </a:p>
        </p:txBody>
      </p:sp>
    </p:spTree>
    <p:extLst>
      <p:ext uri="{BB962C8B-B14F-4D97-AF65-F5344CB8AC3E}">
        <p14:creationId xmlns:p14="http://schemas.microsoft.com/office/powerpoint/2010/main" val="32733788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6"/>
        <p:cNvGrpSpPr/>
        <p:nvPr/>
      </p:nvGrpSpPr>
      <p:grpSpPr>
        <a:xfrm>
          <a:off x="0" y="0"/>
          <a:ext cx="0" cy="0"/>
          <a:chOff x="0" y="0"/>
          <a:chExt cx="0" cy="0"/>
        </a:xfrm>
      </p:grpSpPr>
      <p:sp>
        <p:nvSpPr>
          <p:cNvPr id="837" name="Google Shape;837;p34"/>
          <p:cNvSpPr txBox="1"/>
          <p:nvPr/>
        </p:nvSpPr>
        <p:spPr>
          <a:xfrm>
            <a:off x="2700338" y="1194019"/>
            <a:ext cx="5290425" cy="346226"/>
          </a:xfrm>
          <a:prstGeom prst="rect">
            <a:avLst/>
          </a:prstGeom>
          <a:noFill/>
          <a:ln>
            <a:noFill/>
          </a:ln>
        </p:spPr>
        <p:txBody>
          <a:bodyPr spcFirstLastPara="1" wrap="square" lIns="68569" tIns="68569" rIns="68569" bIns="68569" anchor="t" anchorCtr="0">
            <a:spAutoFit/>
          </a:bodyPr>
          <a:lstStyle/>
          <a:p>
            <a:pPr defTabSz="685800">
              <a:buSzPts val="1800"/>
            </a:pPr>
            <a:endParaRPr sz="1350">
              <a:latin typeface="Calibri"/>
              <a:ea typeface="Calibri"/>
              <a:cs typeface="Calibri"/>
              <a:sym typeface="Calibri"/>
            </a:endParaRPr>
          </a:p>
        </p:txBody>
      </p:sp>
      <p:sp>
        <p:nvSpPr>
          <p:cNvPr id="838" name="Google Shape;838;p34"/>
          <p:cNvSpPr txBox="1"/>
          <p:nvPr/>
        </p:nvSpPr>
        <p:spPr>
          <a:xfrm>
            <a:off x="255815" y="643137"/>
            <a:ext cx="8480883" cy="4226519"/>
          </a:xfrm>
          <a:prstGeom prst="rect">
            <a:avLst/>
          </a:prstGeom>
          <a:noFill/>
          <a:ln>
            <a:noFill/>
          </a:ln>
        </p:spPr>
        <p:txBody>
          <a:bodyPr spcFirstLastPara="1" wrap="square" lIns="68569" tIns="68569" rIns="68569" bIns="68569" anchor="t" anchorCtr="0">
            <a:spAutoFit/>
          </a:bodyPr>
          <a:lstStyle/>
          <a:p>
            <a:pPr marL="104775" marR="324803" defTabSz="685800">
              <a:lnSpc>
                <a:spcPct val="115000"/>
              </a:lnSpc>
            </a:pPr>
            <a:r>
              <a:rPr lang="en-US" sz="2100" dirty="0">
                <a:latin typeface="Arial" panose="020B0604020202020204" pitchFamily="34" charset="0"/>
                <a:ea typeface="Arial" panose="020B0604020202020204" pitchFamily="34" charset="0"/>
              </a:rPr>
              <a:t>Those eligible to stand for election for Area Delegate, Alternate Area Delegate, Area Chair, and Alternate Area Chair are current or former District Committee Members residing in Area 21.</a:t>
            </a:r>
          </a:p>
          <a:p>
            <a:pPr marL="104775" marR="301466" defTabSz="685800">
              <a:lnSpc>
                <a:spcPct val="115000"/>
              </a:lnSpc>
            </a:pPr>
            <a:r>
              <a:rPr lang="en-US" sz="2100" dirty="0">
                <a:latin typeface="Arial" panose="020B0604020202020204" pitchFamily="34" charset="0"/>
                <a:ea typeface="Arial" panose="020B0604020202020204" pitchFamily="34" charset="0"/>
              </a:rPr>
              <a:t>Those eligible to stand for election for Area Treasurer, Area Recording Secretary, and Area Registrar, are members of Alcoholics Anonymous residing in Area 21 who have 5+ years of sobriety. Past Delegates are eligible to stand for election of Area Chair or Alternate Chair only. It is strongly recommended that SIA21 elected Trusted Servants and SIA21 appointed Committee Chairs not simultaneously hold a Group or District position that has a vote, or potential vote, at SIA21 Assemblies.</a:t>
            </a:r>
          </a:p>
        </p:txBody>
      </p:sp>
      <p:sp>
        <p:nvSpPr>
          <p:cNvPr id="2" name="Google Shape;855;p37">
            <a:extLst>
              <a:ext uri="{FF2B5EF4-FFF2-40B4-BE49-F238E27FC236}">
                <a16:creationId xmlns:a16="http://schemas.microsoft.com/office/drawing/2014/main" id="{7569822B-C5EA-156C-E8F0-43027E579959}"/>
              </a:ext>
            </a:extLst>
          </p:cNvPr>
          <p:cNvSpPr txBox="1">
            <a:spLocks noGrp="1"/>
          </p:cNvSpPr>
          <p:nvPr>
            <p:ph type="title"/>
          </p:nvPr>
        </p:nvSpPr>
        <p:spPr>
          <a:xfrm>
            <a:off x="255815" y="273844"/>
            <a:ext cx="7886700" cy="329057"/>
          </a:xfrm>
          <a:prstGeom prst="rect">
            <a:avLst/>
          </a:prstGeom>
          <a:noFill/>
          <a:ln>
            <a:noFill/>
          </a:ln>
        </p:spPr>
        <p:txBody>
          <a:bodyPr spcFirstLastPara="1" wrap="square" lIns="51431" tIns="25706" rIns="51431" bIns="25706" anchor="ctr" anchorCtr="0">
            <a:normAutofit/>
          </a:bodyPr>
          <a:lstStyle/>
          <a:p>
            <a:pPr algn="l">
              <a:buSzPct val="55554"/>
            </a:pPr>
            <a:r>
              <a:rPr lang="en-US" sz="1900" b="1" dirty="0">
                <a:solidFill>
                  <a:srgbClr val="2D5294"/>
                </a:solidFill>
              </a:rPr>
              <a:t>5.1 Elections (page 4 of 4)</a:t>
            </a:r>
            <a:endParaRPr sz="1900" b="1" dirty="0">
              <a:solidFill>
                <a:srgbClr val="2D5294"/>
              </a:solidFill>
            </a:endParaRPr>
          </a:p>
        </p:txBody>
      </p:sp>
    </p:spTree>
    <p:extLst>
      <p:ext uri="{BB962C8B-B14F-4D97-AF65-F5344CB8AC3E}">
        <p14:creationId xmlns:p14="http://schemas.microsoft.com/office/powerpoint/2010/main" val="717450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72"/>
        <p:cNvGrpSpPr/>
        <p:nvPr/>
      </p:nvGrpSpPr>
      <p:grpSpPr>
        <a:xfrm>
          <a:off x="0" y="0"/>
          <a:ext cx="0" cy="0"/>
          <a:chOff x="0" y="0"/>
          <a:chExt cx="0" cy="0"/>
        </a:xfrm>
      </p:grpSpPr>
      <p:sp>
        <p:nvSpPr>
          <p:cNvPr id="4" name="Google Shape;879;p41">
            <a:extLst>
              <a:ext uri="{FF2B5EF4-FFF2-40B4-BE49-F238E27FC236}">
                <a16:creationId xmlns:a16="http://schemas.microsoft.com/office/drawing/2014/main" id="{9ED44AB7-F3F3-EC60-9BE2-F9282F97274C}"/>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5.4 Area Delegate (page 1 of 4)</a:t>
            </a:r>
            <a:endParaRPr dirty="0">
              <a:latin typeface="Arial"/>
              <a:ea typeface="Arial"/>
              <a:cs typeface="Arial"/>
              <a:sym typeface="Arial"/>
            </a:endParaRPr>
          </a:p>
        </p:txBody>
      </p:sp>
      <p:sp>
        <p:nvSpPr>
          <p:cNvPr id="874" name="Google Shape;874;p40"/>
          <p:cNvSpPr txBox="1">
            <a:spLocks noGrp="1"/>
          </p:cNvSpPr>
          <p:nvPr>
            <p:ph type="body" idx="1"/>
          </p:nvPr>
        </p:nvSpPr>
        <p:spPr>
          <a:xfrm>
            <a:off x="504363" y="765538"/>
            <a:ext cx="7886700" cy="4104118"/>
          </a:xfrm>
          <a:prstGeom prst="rect">
            <a:avLst/>
          </a:prstGeom>
          <a:noFill/>
          <a:ln>
            <a:noFill/>
          </a:ln>
        </p:spPr>
        <p:txBody>
          <a:bodyPr spcFirstLastPara="1" wrap="square" lIns="51431" tIns="25706" rIns="51431" bIns="25706" anchor="t" anchorCtr="0">
            <a:noAutofit/>
          </a:bodyPr>
          <a:lstStyle/>
          <a:p>
            <a:pPr marL="425447" indent="-285750"/>
            <a:r>
              <a:rPr lang="en-US" sz="1900" dirty="0">
                <a:solidFill>
                  <a:schemeClr val="dk1"/>
                </a:solidFill>
              </a:rPr>
              <a:t>The Delegate's main responsibility is to represent the Area at the General Service Conference each spring and report the actions of the Conference back to the Area. </a:t>
            </a:r>
          </a:p>
          <a:p>
            <a:pPr marL="425447" indent="-285750"/>
            <a:r>
              <a:rPr lang="en-US" sz="1900" dirty="0">
                <a:solidFill>
                  <a:schemeClr val="dk1"/>
                </a:solidFill>
              </a:rPr>
              <a:t>The Delegate </a:t>
            </a:r>
          </a:p>
          <a:p>
            <a:pPr marL="768347" lvl="1" indent="-285750"/>
            <a:r>
              <a:rPr lang="en-US" sz="1900" dirty="0">
                <a:solidFill>
                  <a:schemeClr val="dk1"/>
                </a:solidFill>
              </a:rPr>
              <a:t>presents a report to the Area at each Assembly</a:t>
            </a:r>
          </a:p>
          <a:p>
            <a:pPr marL="768347" lvl="1" indent="-285750"/>
            <a:r>
              <a:rPr lang="en-US" sz="1900" dirty="0">
                <a:solidFill>
                  <a:schemeClr val="dk1"/>
                </a:solidFill>
              </a:rPr>
              <a:t>is responsible for maintaining contact with the individual Districts</a:t>
            </a:r>
          </a:p>
          <a:p>
            <a:pPr marL="768347" lvl="1" indent="-285750"/>
            <a:r>
              <a:rPr lang="en-US" sz="1900" dirty="0">
                <a:solidFill>
                  <a:schemeClr val="dk1"/>
                </a:solidFill>
              </a:rPr>
              <a:t>communicating the wishes of the Area to the General Service Office.</a:t>
            </a:r>
            <a:endParaRPr sz="1900" dirty="0"/>
          </a:p>
          <a:p>
            <a:pPr marL="425447" indent="-285750"/>
            <a:r>
              <a:rPr lang="en-US" sz="1900">
                <a:solidFill>
                  <a:schemeClr val="dk1"/>
                </a:solidFill>
              </a:rPr>
              <a:t>The </a:t>
            </a:r>
            <a:r>
              <a:rPr lang="en-US" sz="1900" dirty="0">
                <a:solidFill>
                  <a:schemeClr val="dk1"/>
                </a:solidFill>
              </a:rPr>
              <a:t>Delegate is required to attend the East Central Regional Conference and the East Central Region Conference of Delegates Past and Present and is a member of the Illinois State Conference Policy Committee.</a:t>
            </a:r>
            <a:endParaRPr sz="19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78"/>
        <p:cNvGrpSpPr/>
        <p:nvPr/>
      </p:nvGrpSpPr>
      <p:grpSpPr>
        <a:xfrm>
          <a:off x="0" y="0"/>
          <a:ext cx="0" cy="0"/>
          <a:chOff x="0" y="0"/>
          <a:chExt cx="0" cy="0"/>
        </a:xfrm>
      </p:grpSpPr>
      <p:sp>
        <p:nvSpPr>
          <p:cNvPr id="879" name="Google Shape;879;p41"/>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5.4 Area Delegate (page 2 of 4)</a:t>
            </a:r>
            <a:endParaRPr dirty="0">
              <a:latin typeface="Arial"/>
              <a:ea typeface="Arial"/>
              <a:cs typeface="Arial"/>
              <a:sym typeface="Arial"/>
            </a:endParaRPr>
          </a:p>
        </p:txBody>
      </p:sp>
      <p:sp>
        <p:nvSpPr>
          <p:cNvPr id="880" name="Google Shape;880;p41"/>
          <p:cNvSpPr txBox="1">
            <a:spLocks noGrp="1"/>
          </p:cNvSpPr>
          <p:nvPr>
            <p:ph type="body" idx="1"/>
          </p:nvPr>
        </p:nvSpPr>
        <p:spPr>
          <a:xfrm>
            <a:off x="241160" y="602901"/>
            <a:ext cx="8772212" cy="4325815"/>
          </a:xfrm>
          <a:prstGeom prst="rect">
            <a:avLst/>
          </a:prstGeom>
          <a:noFill/>
          <a:ln>
            <a:noFill/>
          </a:ln>
        </p:spPr>
        <p:txBody>
          <a:bodyPr spcFirstLastPara="1" wrap="square" lIns="51431" tIns="25706" rIns="51431" bIns="25706" anchor="t" anchorCtr="0">
            <a:noAutofit/>
          </a:bodyPr>
          <a:lstStyle/>
          <a:p>
            <a:pPr marL="0" indent="0">
              <a:lnSpc>
                <a:spcPct val="115000"/>
              </a:lnSpc>
              <a:spcBef>
                <a:spcPts val="720"/>
              </a:spcBef>
              <a:buNone/>
            </a:pPr>
            <a:r>
              <a:rPr lang="en-US" sz="1800" dirty="0">
                <a:solidFill>
                  <a:srgbClr val="000000"/>
                </a:solidFill>
              </a:rPr>
              <a:t>Duties include those indicated in the A.A. Service Manual, Chapter 6, and specifically, the Delegate should:</a:t>
            </a:r>
            <a:endParaRPr sz="1800" dirty="0">
              <a:solidFill>
                <a:srgbClr val="000000"/>
              </a:solidFill>
            </a:endParaRPr>
          </a:p>
          <a:p>
            <a:pPr lvl="1" indent="-339329">
              <a:lnSpc>
                <a:spcPct val="107000"/>
              </a:lnSpc>
              <a:spcBef>
                <a:spcPts val="0"/>
              </a:spcBef>
              <a:buSzPct val="90000"/>
              <a:buFont typeface="Arial"/>
              <a:buAutoNum type="arabicPeriod"/>
            </a:pPr>
            <a:r>
              <a:rPr lang="en-US" dirty="0">
                <a:solidFill>
                  <a:schemeClr val="dk1"/>
                </a:solidFill>
              </a:rPr>
              <a:t>Maintain regular and frequent contact and report on the workings of the General Service Office, A.A. Grapevine Office, A.A. World Services Board, General Service Board, </a:t>
            </a:r>
            <a:r>
              <a:rPr lang="en-US" dirty="0" err="1">
                <a:solidFill>
                  <a:schemeClr val="dk1"/>
                </a:solidFill>
              </a:rPr>
              <a:t>andA.A</a:t>
            </a:r>
            <a:r>
              <a:rPr lang="en-US" dirty="0">
                <a:solidFill>
                  <a:schemeClr val="dk1"/>
                </a:solidFill>
              </a:rPr>
              <a:t>. Grapevine Board.</a:t>
            </a:r>
            <a:endParaRPr dirty="0"/>
          </a:p>
          <a:p>
            <a:pPr lvl="1" indent="-339329">
              <a:lnSpc>
                <a:spcPct val="107000"/>
              </a:lnSpc>
              <a:spcBef>
                <a:spcPts val="600"/>
              </a:spcBef>
              <a:buSzPct val="90000"/>
              <a:buFont typeface="Arial"/>
              <a:buAutoNum type="arabicPeriod"/>
            </a:pPr>
            <a:r>
              <a:rPr lang="en-US" dirty="0">
                <a:solidFill>
                  <a:schemeClr val="dk1"/>
                </a:solidFill>
              </a:rPr>
              <a:t>Attend the annual meeting of the General Service Conference, bringing forward the viewpoints and experience of Area 21 to the Conference.</a:t>
            </a:r>
            <a:endParaRPr dirty="0"/>
          </a:p>
          <a:p>
            <a:pPr lvl="1" indent="-339329">
              <a:lnSpc>
                <a:spcPct val="107000"/>
              </a:lnSpc>
              <a:spcBef>
                <a:spcPts val="600"/>
              </a:spcBef>
              <a:buSzPct val="90000"/>
              <a:buFont typeface="Arial"/>
              <a:buAutoNum type="arabicPeriod"/>
            </a:pPr>
            <a:r>
              <a:rPr lang="en-US" dirty="0">
                <a:solidFill>
                  <a:schemeClr val="dk1"/>
                </a:solidFill>
              </a:rPr>
              <a:t>Present the Conference Report at the Spring Conference Assembly and encourage Committee Members to pass on this information to Groups and Intergroups/Central Service offices. (A one-hour report is recommended.)</a:t>
            </a:r>
            <a:endParaRPr dirty="0"/>
          </a:p>
          <a:p>
            <a:pPr lvl="1" indent="-339329">
              <a:lnSpc>
                <a:spcPct val="107000"/>
              </a:lnSpc>
              <a:spcBef>
                <a:spcPts val="600"/>
              </a:spcBef>
              <a:buSzPct val="90000"/>
              <a:buFont typeface="Arial"/>
              <a:buAutoNum type="arabicPeriod"/>
            </a:pPr>
            <a:r>
              <a:rPr lang="en-US" dirty="0">
                <a:solidFill>
                  <a:schemeClr val="dk1"/>
                </a:solidFill>
              </a:rPr>
              <a:t>Present the Conference Report to groups and districts.</a:t>
            </a:r>
            <a:endParaRPr dirty="0"/>
          </a:p>
          <a:p>
            <a:pPr lvl="1" indent="-339329">
              <a:lnSpc>
                <a:spcPct val="107000"/>
              </a:lnSpc>
              <a:spcBef>
                <a:spcPts val="600"/>
              </a:spcBef>
              <a:buSzPct val="90000"/>
              <a:buFont typeface="Arial"/>
              <a:buAutoNum type="arabicPeriod"/>
            </a:pPr>
            <a:r>
              <a:rPr lang="en-US" dirty="0">
                <a:solidFill>
                  <a:schemeClr val="dk1"/>
                </a:solidFill>
              </a:rPr>
              <a:t>Attend and participate in the East Central Regional Forum.</a:t>
            </a:r>
            <a:endParaRPr dirty="0"/>
          </a:p>
          <a:p>
            <a:pPr marL="0" indent="0">
              <a:lnSpc>
                <a:spcPct val="115000"/>
              </a:lnSpc>
              <a:spcBef>
                <a:spcPts val="1320"/>
              </a:spcBef>
              <a:buNone/>
            </a:pPr>
            <a:endParaRPr sz="1650" dirty="0">
              <a:solidFill>
                <a:srgbClr val="000000"/>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84"/>
        <p:cNvGrpSpPr/>
        <p:nvPr/>
      </p:nvGrpSpPr>
      <p:grpSpPr>
        <a:xfrm>
          <a:off x="0" y="0"/>
          <a:ext cx="0" cy="0"/>
          <a:chOff x="0" y="0"/>
          <a:chExt cx="0" cy="0"/>
        </a:xfrm>
      </p:grpSpPr>
      <p:sp>
        <p:nvSpPr>
          <p:cNvPr id="885" name="Google Shape;885;p42"/>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5.4 Area Delegate (page 3 of 4)</a:t>
            </a:r>
            <a:endParaRPr dirty="0">
              <a:latin typeface="Arial"/>
              <a:ea typeface="Arial"/>
              <a:cs typeface="Arial"/>
              <a:sym typeface="Arial"/>
            </a:endParaRPr>
          </a:p>
        </p:txBody>
      </p:sp>
      <p:sp>
        <p:nvSpPr>
          <p:cNvPr id="886" name="Google Shape;886;p42"/>
          <p:cNvSpPr txBox="1">
            <a:spLocks noGrp="1"/>
          </p:cNvSpPr>
          <p:nvPr>
            <p:ph type="body" idx="1"/>
          </p:nvPr>
        </p:nvSpPr>
        <p:spPr>
          <a:xfrm>
            <a:off x="241160" y="731017"/>
            <a:ext cx="8772212" cy="3918857"/>
          </a:xfrm>
          <a:prstGeom prst="rect">
            <a:avLst/>
          </a:prstGeom>
          <a:noFill/>
          <a:ln>
            <a:noFill/>
          </a:ln>
        </p:spPr>
        <p:txBody>
          <a:bodyPr spcFirstLastPara="1" wrap="square" lIns="51431" tIns="25706" rIns="51431" bIns="25706" anchor="t" anchorCtr="0">
            <a:noAutofit/>
          </a:bodyPr>
          <a:lstStyle/>
          <a:p>
            <a:pPr lvl="1" indent="-339329">
              <a:lnSpc>
                <a:spcPct val="107000"/>
              </a:lnSpc>
              <a:spcBef>
                <a:spcPts val="0"/>
              </a:spcBef>
              <a:buSzPct val="90000"/>
              <a:buFont typeface="Arial"/>
              <a:buAutoNum type="arabicPeriod" startAt="6"/>
            </a:pPr>
            <a:r>
              <a:rPr lang="en-US" dirty="0">
                <a:solidFill>
                  <a:schemeClr val="dk1"/>
                </a:solidFill>
              </a:rPr>
              <a:t>Attend and participate in the East Central Region Conference of Delegates Past and Present.</a:t>
            </a:r>
            <a:endParaRPr dirty="0"/>
          </a:p>
          <a:p>
            <a:pPr lvl="1" indent="-339329">
              <a:lnSpc>
                <a:spcPct val="107000"/>
              </a:lnSpc>
              <a:spcBef>
                <a:spcPts val="600"/>
              </a:spcBef>
              <a:buSzPct val="90000"/>
              <a:buFont typeface="Arial"/>
              <a:buAutoNum type="arabicPeriod" startAt="6"/>
            </a:pPr>
            <a:r>
              <a:rPr lang="en-US" dirty="0">
                <a:solidFill>
                  <a:schemeClr val="dk1"/>
                </a:solidFill>
              </a:rPr>
              <a:t>Attend and participate in service-related workshops within Area 21 when asked and able to do so.</a:t>
            </a:r>
            <a:endParaRPr dirty="0"/>
          </a:p>
          <a:p>
            <a:pPr lvl="1" indent="-339329">
              <a:lnSpc>
                <a:spcPct val="107000"/>
              </a:lnSpc>
              <a:spcBef>
                <a:spcPts val="600"/>
              </a:spcBef>
              <a:buSzPct val="90000"/>
              <a:buFont typeface="Arial"/>
              <a:buAutoNum type="arabicPeriod" startAt="6"/>
            </a:pPr>
            <a:r>
              <a:rPr lang="en-US" dirty="0">
                <a:solidFill>
                  <a:schemeClr val="dk1"/>
                </a:solidFill>
              </a:rPr>
              <a:t>Help area committees obtain financial support for the Area and GSO.</a:t>
            </a:r>
            <a:endParaRPr dirty="0"/>
          </a:p>
          <a:p>
            <a:pPr lvl="1" indent="-339329">
              <a:lnSpc>
                <a:spcPct val="107000"/>
              </a:lnSpc>
              <a:spcBef>
                <a:spcPts val="600"/>
              </a:spcBef>
              <a:buSzPct val="90000"/>
              <a:buFont typeface="Arial"/>
              <a:buAutoNum type="arabicPeriod" startAt="6"/>
            </a:pPr>
            <a:r>
              <a:rPr lang="en-US" dirty="0">
                <a:solidFill>
                  <a:schemeClr val="dk1"/>
                </a:solidFill>
              </a:rPr>
              <a:t>Provide leadership in solving local problems involving the A.A. Traditions.</a:t>
            </a:r>
            <a:endParaRPr dirty="0"/>
          </a:p>
          <a:p>
            <a:pPr lvl="1" indent="-339329">
              <a:lnSpc>
                <a:spcPct val="107000"/>
              </a:lnSpc>
              <a:spcBef>
                <a:spcPts val="600"/>
              </a:spcBef>
              <a:buSzPct val="90000"/>
              <a:buFont typeface="Arial"/>
              <a:buAutoNum type="arabicPeriod" startAt="6"/>
            </a:pPr>
            <a:r>
              <a:rPr lang="en-US" dirty="0">
                <a:solidFill>
                  <a:schemeClr val="dk1"/>
                </a:solidFill>
              </a:rPr>
              <a:t>Remind </a:t>
            </a:r>
            <a:r>
              <a:rPr lang="en-US" dirty="0" err="1">
                <a:solidFill>
                  <a:schemeClr val="dk1"/>
                </a:solidFill>
              </a:rPr>
              <a:t>GSRs</a:t>
            </a:r>
            <a:r>
              <a:rPr lang="en-US" dirty="0">
                <a:solidFill>
                  <a:schemeClr val="dk1"/>
                </a:solidFill>
              </a:rPr>
              <a:t> to inform groups and individuals about the A.A. Grapevine and Conference-approved literature.</a:t>
            </a:r>
            <a:endParaRPr dirty="0"/>
          </a:p>
          <a:p>
            <a:pPr lvl="1" indent="-339329">
              <a:lnSpc>
                <a:spcPct val="107000"/>
              </a:lnSpc>
              <a:spcBef>
                <a:spcPts val="600"/>
              </a:spcBef>
              <a:buSzPct val="90000"/>
              <a:buFont typeface="Arial"/>
              <a:buAutoNum type="arabicPeriod" startAt="6"/>
            </a:pPr>
            <a:r>
              <a:rPr lang="en-US" dirty="0">
                <a:solidFill>
                  <a:schemeClr val="dk1"/>
                </a:solidFill>
              </a:rPr>
              <a:t>Cooperate with GSO in obtaining information—for example, by making sure that updated information reaches GSO in time to meet the deadline for each issue of the A.A. Directory and helping carry out the triennial Membership Surveys.</a:t>
            </a:r>
            <a:endParaRPr dirty="0"/>
          </a:p>
          <a:p>
            <a:pPr marL="228612" marR="310039" lvl="1" indent="0">
              <a:lnSpc>
                <a:spcPct val="115000"/>
              </a:lnSpc>
              <a:spcBef>
                <a:spcPts val="608"/>
              </a:spcBef>
              <a:buNone/>
            </a:pPr>
            <a:endParaRP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0"/>
        <p:cNvGrpSpPr/>
        <p:nvPr/>
      </p:nvGrpSpPr>
      <p:grpSpPr>
        <a:xfrm>
          <a:off x="0" y="0"/>
          <a:ext cx="0" cy="0"/>
          <a:chOff x="0" y="0"/>
          <a:chExt cx="0" cy="0"/>
        </a:xfrm>
      </p:grpSpPr>
      <p:sp>
        <p:nvSpPr>
          <p:cNvPr id="891" name="Google Shape;891;p43"/>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5.4 Area Delegate (page 4 of 4)</a:t>
            </a:r>
            <a:endParaRPr dirty="0">
              <a:latin typeface="Arial"/>
              <a:ea typeface="Arial"/>
              <a:cs typeface="Arial"/>
              <a:sym typeface="Arial"/>
            </a:endParaRPr>
          </a:p>
        </p:txBody>
      </p:sp>
      <p:sp>
        <p:nvSpPr>
          <p:cNvPr id="892" name="Google Shape;892;p43"/>
          <p:cNvSpPr txBox="1">
            <a:spLocks noGrp="1"/>
          </p:cNvSpPr>
          <p:nvPr>
            <p:ph type="body" idx="1"/>
          </p:nvPr>
        </p:nvSpPr>
        <p:spPr>
          <a:xfrm>
            <a:off x="158262" y="648118"/>
            <a:ext cx="8772212" cy="3263202"/>
          </a:xfrm>
          <a:prstGeom prst="rect">
            <a:avLst/>
          </a:prstGeom>
          <a:noFill/>
          <a:ln>
            <a:noFill/>
          </a:ln>
        </p:spPr>
        <p:txBody>
          <a:bodyPr spcFirstLastPara="1" wrap="square" lIns="51431" tIns="25706" rIns="51431" bIns="25706" anchor="t" anchorCtr="0">
            <a:noAutofit/>
          </a:bodyPr>
          <a:lstStyle/>
          <a:p>
            <a:pPr marR="304800" lvl="1" indent="-339329">
              <a:lnSpc>
                <a:spcPct val="115000"/>
              </a:lnSpc>
              <a:spcBef>
                <a:spcPts val="0"/>
              </a:spcBef>
              <a:buSzPct val="90000"/>
              <a:buFont typeface="Arial"/>
              <a:buAutoNum type="arabicPeriod" startAt="12"/>
            </a:pPr>
            <a:r>
              <a:rPr lang="en-US" dirty="0">
                <a:solidFill>
                  <a:schemeClr val="dk1"/>
                </a:solidFill>
              </a:rPr>
              <a:t>Work closely with Committee Members and Officers, sharing experience throughout the year. After </a:t>
            </a:r>
            <a:r>
              <a:rPr lang="en-US" dirty="0" err="1">
                <a:solidFill>
                  <a:schemeClr val="dk1"/>
                </a:solidFill>
              </a:rPr>
              <a:t>GSRs</a:t>
            </a:r>
            <a:r>
              <a:rPr lang="en-US" dirty="0">
                <a:solidFill>
                  <a:schemeClr val="dk1"/>
                </a:solidFill>
              </a:rPr>
              <a:t> and Committee Members have reported on the Conference, learn from these </a:t>
            </a:r>
            <a:r>
              <a:rPr lang="en-US" dirty="0" err="1">
                <a:solidFill>
                  <a:schemeClr val="dk1"/>
                </a:solidFill>
              </a:rPr>
              <a:t>A.A.s</a:t>
            </a:r>
            <a:r>
              <a:rPr lang="en-US" dirty="0">
                <a:solidFill>
                  <a:schemeClr val="dk1"/>
                </a:solidFill>
              </a:rPr>
              <a:t> how the groups and members have reacted.</a:t>
            </a:r>
            <a:endParaRPr dirty="0"/>
          </a:p>
          <a:p>
            <a:pPr marR="483870" lvl="1" indent="-339329">
              <a:lnSpc>
                <a:spcPct val="115000"/>
              </a:lnSpc>
              <a:spcBef>
                <a:spcPts val="8"/>
              </a:spcBef>
              <a:buSzPct val="90000"/>
              <a:buFont typeface="Arial"/>
              <a:buAutoNum type="arabicPeriod" startAt="12"/>
            </a:pPr>
            <a:r>
              <a:rPr lang="en-US" dirty="0">
                <a:solidFill>
                  <a:schemeClr val="dk1"/>
                </a:solidFill>
              </a:rPr>
              <a:t>Assume added responsibility if the Area Chair and Alternate Area Chair are unable to serve.</a:t>
            </a:r>
            <a:endParaRPr dirty="0"/>
          </a:p>
          <a:p>
            <a:pPr marR="507683" lvl="1" indent="-339329">
              <a:lnSpc>
                <a:spcPct val="115000"/>
              </a:lnSpc>
              <a:spcBef>
                <a:spcPts val="0"/>
              </a:spcBef>
              <a:buSzPct val="90000"/>
              <a:buFont typeface="Arial"/>
              <a:buAutoNum type="arabicPeriod" startAt="12"/>
            </a:pPr>
            <a:r>
              <a:rPr lang="en-US" dirty="0">
                <a:solidFill>
                  <a:schemeClr val="dk1"/>
                </a:solidFill>
              </a:rPr>
              <a:t>Keep the Alternate Area Delegate fully informed and active so that the Alternate can replace the Delegate in an emergency.</a:t>
            </a:r>
            <a:endParaRPr dirty="0"/>
          </a:p>
          <a:p>
            <a:pPr marR="636270" lvl="1" indent="-339329">
              <a:lnSpc>
                <a:spcPct val="115000"/>
              </a:lnSpc>
              <a:spcBef>
                <a:spcPts val="0"/>
              </a:spcBef>
              <a:buSzPct val="90000"/>
              <a:buFont typeface="Arial"/>
              <a:buAutoNum type="arabicPeriod" startAt="12"/>
            </a:pPr>
            <a:r>
              <a:rPr lang="en-US" dirty="0">
                <a:solidFill>
                  <a:schemeClr val="dk1"/>
                </a:solidFill>
              </a:rPr>
              <a:t>Late in the second year, works with newly elected Delegate to pass along a basic knowledge of Conference proceedings and problems.</a:t>
            </a:r>
            <a:endParaRPr dirty="0"/>
          </a:p>
          <a:p>
            <a:pPr marL="228612" marR="310039" lvl="1" indent="0">
              <a:lnSpc>
                <a:spcPct val="115000"/>
              </a:lnSpc>
              <a:spcBef>
                <a:spcPts val="8"/>
              </a:spcBef>
              <a:buNone/>
            </a:pPr>
            <a:endParaRPr dirty="0">
              <a:solidFill>
                <a:schemeClr val="dk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6"/>
        <p:cNvGrpSpPr/>
        <p:nvPr/>
      </p:nvGrpSpPr>
      <p:grpSpPr>
        <a:xfrm>
          <a:off x="0" y="0"/>
          <a:ext cx="0" cy="0"/>
          <a:chOff x="0" y="0"/>
          <a:chExt cx="0" cy="0"/>
        </a:xfrm>
      </p:grpSpPr>
      <p:sp>
        <p:nvSpPr>
          <p:cNvPr id="5" name="Google Shape;903;p45">
            <a:extLst>
              <a:ext uri="{FF2B5EF4-FFF2-40B4-BE49-F238E27FC236}">
                <a16:creationId xmlns:a16="http://schemas.microsoft.com/office/drawing/2014/main" id="{F40CF343-2FD1-4E7A-2C85-6A5C6F3B6F9B}"/>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5.5 Alternate Area Delegate (page 1 of 3)</a:t>
            </a:r>
            <a:endParaRPr dirty="0">
              <a:latin typeface="Arial"/>
              <a:ea typeface="Arial"/>
              <a:cs typeface="Arial"/>
              <a:sym typeface="Arial"/>
            </a:endParaRPr>
          </a:p>
        </p:txBody>
      </p:sp>
      <p:sp>
        <p:nvSpPr>
          <p:cNvPr id="898" name="Google Shape;898;p44"/>
          <p:cNvSpPr txBox="1">
            <a:spLocks noGrp="1"/>
          </p:cNvSpPr>
          <p:nvPr>
            <p:ph type="body" idx="1"/>
          </p:nvPr>
        </p:nvSpPr>
        <p:spPr>
          <a:xfrm>
            <a:off x="628650" y="801048"/>
            <a:ext cx="7886700" cy="3263400"/>
          </a:xfrm>
          <a:prstGeom prst="rect">
            <a:avLst/>
          </a:prstGeom>
          <a:noFill/>
          <a:ln>
            <a:noFill/>
          </a:ln>
        </p:spPr>
        <p:txBody>
          <a:bodyPr spcFirstLastPara="1" wrap="square" lIns="51431" tIns="25706" rIns="51431" bIns="25706" anchor="t" anchorCtr="0">
            <a:noAutofit/>
          </a:bodyPr>
          <a:lstStyle/>
          <a:p>
            <a:pPr marL="139697" indent="0">
              <a:buNone/>
            </a:pPr>
            <a:r>
              <a:rPr lang="en-US" sz="2000" dirty="0">
                <a:solidFill>
                  <a:schemeClr val="dk1"/>
                </a:solidFill>
              </a:rPr>
              <a:t>The Alternate Delegate is required to assume the responsibilities of Delegate in the event that the elected Delegate is unable to perform his or her duties.</a:t>
            </a:r>
            <a:endParaRPr sz="2000" dirty="0"/>
          </a:p>
          <a:p>
            <a:pPr marL="139697" indent="0">
              <a:buNone/>
            </a:pPr>
            <a:endParaRPr sz="2000" dirty="0">
              <a:solidFill>
                <a:schemeClr val="dk1"/>
              </a:solidFill>
            </a:endParaRPr>
          </a:p>
          <a:p>
            <a:pPr marL="139697" indent="0">
              <a:buNone/>
            </a:pPr>
            <a:r>
              <a:rPr lang="en-US" sz="2000" dirty="0">
                <a:solidFill>
                  <a:schemeClr val="dk1"/>
                </a:solidFill>
              </a:rPr>
              <a:t>The Alternate Delegate is required to represent the Area at the Illinois State Conference, East Central Regional Conference and the East Central Region Conference of Delegates Past and Present each year, and the East Central Regional Forum in alternating years. This officer’s signature is included on the Area bank account’s signature card for emergency use only.</a:t>
            </a:r>
            <a:endParaRPr sz="2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02"/>
        <p:cNvGrpSpPr/>
        <p:nvPr/>
      </p:nvGrpSpPr>
      <p:grpSpPr>
        <a:xfrm>
          <a:off x="0" y="0"/>
          <a:ext cx="0" cy="0"/>
          <a:chOff x="0" y="0"/>
          <a:chExt cx="0" cy="0"/>
        </a:xfrm>
      </p:grpSpPr>
      <p:sp>
        <p:nvSpPr>
          <p:cNvPr id="903" name="Google Shape;903;p45"/>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5.5 Alternate Area Delegate (page 2 of 3)</a:t>
            </a:r>
            <a:endParaRPr dirty="0">
              <a:latin typeface="Arial"/>
              <a:ea typeface="Arial"/>
              <a:cs typeface="Arial"/>
              <a:sym typeface="Arial"/>
            </a:endParaRPr>
          </a:p>
        </p:txBody>
      </p:sp>
      <p:sp>
        <p:nvSpPr>
          <p:cNvPr id="904" name="Google Shape;904;p45"/>
          <p:cNvSpPr txBox="1">
            <a:spLocks noGrp="1"/>
          </p:cNvSpPr>
          <p:nvPr>
            <p:ph type="body" idx="1"/>
          </p:nvPr>
        </p:nvSpPr>
        <p:spPr>
          <a:xfrm>
            <a:off x="241160" y="633046"/>
            <a:ext cx="8772212" cy="3768132"/>
          </a:xfrm>
          <a:prstGeom prst="rect">
            <a:avLst/>
          </a:prstGeom>
          <a:noFill/>
          <a:ln>
            <a:noFill/>
          </a:ln>
        </p:spPr>
        <p:txBody>
          <a:bodyPr spcFirstLastPara="1" wrap="square" lIns="51431" tIns="25706" rIns="51431" bIns="25706" anchor="t" anchorCtr="0">
            <a:noAutofit/>
          </a:bodyPr>
          <a:lstStyle/>
          <a:p>
            <a:pPr marL="0" indent="0">
              <a:lnSpc>
                <a:spcPct val="115000"/>
              </a:lnSpc>
              <a:spcBef>
                <a:spcPts val="0"/>
              </a:spcBef>
              <a:buNone/>
            </a:pPr>
            <a:r>
              <a:rPr lang="en-US" sz="1800" dirty="0">
                <a:solidFill>
                  <a:srgbClr val="000000"/>
                </a:solidFill>
              </a:rPr>
              <a:t>Specifically, the Alternate Delegate should:</a:t>
            </a:r>
            <a:endParaRPr sz="1800" dirty="0"/>
          </a:p>
          <a:p>
            <a:pPr marL="685800" lvl="2" indent="-339329">
              <a:lnSpc>
                <a:spcPct val="115000"/>
              </a:lnSpc>
              <a:spcBef>
                <a:spcPts val="0"/>
              </a:spcBef>
              <a:buSzPct val="90000"/>
              <a:buFont typeface="Arial"/>
              <a:buAutoNum type="arabicPeriod"/>
            </a:pPr>
            <a:r>
              <a:rPr lang="en-US" sz="1800" dirty="0">
                <a:solidFill>
                  <a:srgbClr val="000000"/>
                </a:solidFill>
              </a:rPr>
              <a:t>Assist the Area Delegate in the performance of his or her duties.</a:t>
            </a:r>
            <a:endParaRPr sz="1800" dirty="0"/>
          </a:p>
          <a:p>
            <a:pPr marL="685800" marR="346710" lvl="2" indent="-339329">
              <a:lnSpc>
                <a:spcPct val="115000"/>
              </a:lnSpc>
              <a:spcBef>
                <a:spcPts val="15"/>
              </a:spcBef>
              <a:buSzPct val="90000"/>
              <a:buFont typeface="Arial"/>
              <a:buAutoNum type="arabicPeriod"/>
            </a:pPr>
            <a:r>
              <a:rPr lang="en-US" sz="1800" dirty="0">
                <a:solidFill>
                  <a:srgbClr val="000000"/>
                </a:solidFill>
              </a:rPr>
              <a:t>Attend and participate in Area Assemblies, Area Conference, and the Area’s Delegate’s Workshop.</a:t>
            </a:r>
            <a:endParaRPr sz="1800" dirty="0"/>
          </a:p>
          <a:p>
            <a:pPr marL="685800" marR="450056" lvl="2" indent="-339329">
              <a:lnSpc>
                <a:spcPct val="115000"/>
              </a:lnSpc>
              <a:spcBef>
                <a:spcPts val="0"/>
              </a:spcBef>
              <a:buSzPct val="90000"/>
              <a:buFont typeface="Arial"/>
              <a:buAutoNum type="arabicPeriod"/>
            </a:pPr>
            <a:r>
              <a:rPr lang="en-US" sz="1800" dirty="0">
                <a:solidFill>
                  <a:srgbClr val="202020"/>
                </a:solidFill>
              </a:rPr>
              <a:t>Attend and participate in the East Central Regional Conference and report on it at the next Area Assembly.</a:t>
            </a:r>
            <a:endParaRPr sz="1800" dirty="0"/>
          </a:p>
          <a:p>
            <a:pPr marL="685800" marR="461963" lvl="2" indent="-339329">
              <a:lnSpc>
                <a:spcPct val="115000"/>
              </a:lnSpc>
              <a:spcBef>
                <a:spcPts val="11"/>
              </a:spcBef>
              <a:buSzPct val="90000"/>
              <a:buFont typeface="Arial"/>
              <a:buAutoNum type="arabicPeriod"/>
            </a:pPr>
            <a:r>
              <a:rPr lang="en-US" sz="1800" dirty="0">
                <a:solidFill>
                  <a:srgbClr val="202020"/>
                </a:solidFill>
              </a:rPr>
              <a:t>Attend and participate in the East Central Regional Forum and report on it at the next Area Assembly.</a:t>
            </a:r>
            <a:endParaRPr sz="1800" dirty="0"/>
          </a:p>
          <a:p>
            <a:pPr marL="685800" marR="496253" lvl="2" indent="-339329">
              <a:lnSpc>
                <a:spcPct val="115000"/>
              </a:lnSpc>
              <a:spcBef>
                <a:spcPts val="0"/>
              </a:spcBef>
              <a:buSzPct val="90000"/>
              <a:buFont typeface="Arial"/>
              <a:buAutoNum type="arabicPeriod"/>
            </a:pPr>
            <a:r>
              <a:rPr lang="en-US" sz="1800" dirty="0">
                <a:solidFill>
                  <a:srgbClr val="202020"/>
                </a:solidFill>
              </a:rPr>
              <a:t>Attend and participate in the East Central Region Conference of Delegates Past and Present and report on this conference at the next Assembly.</a:t>
            </a:r>
            <a:endParaRPr sz="1800" dirty="0"/>
          </a:p>
          <a:p>
            <a:pPr marL="685800" marR="496253" lvl="2" indent="-339329">
              <a:lnSpc>
                <a:spcPct val="115000"/>
              </a:lnSpc>
              <a:spcBef>
                <a:spcPts val="0"/>
              </a:spcBef>
              <a:buSzPct val="90000"/>
              <a:buFont typeface="Arial"/>
              <a:buAutoNum type="arabicPeriod"/>
            </a:pPr>
            <a:r>
              <a:rPr lang="en-US" sz="1800" dirty="0">
                <a:solidFill>
                  <a:srgbClr val="202020"/>
                </a:solidFill>
              </a:rPr>
              <a:t>Attend and participate in the Illinois State Conference and report on it at the next Assembly.</a:t>
            </a:r>
            <a:endParaRPr sz="1800" dirty="0"/>
          </a:p>
          <a:p>
            <a:pPr marL="0" indent="0">
              <a:lnSpc>
                <a:spcPct val="115000"/>
              </a:lnSpc>
              <a:spcBef>
                <a:spcPts val="720"/>
              </a:spcBef>
              <a:buNone/>
            </a:pPr>
            <a:endParaRPr sz="1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08"/>
        <p:cNvGrpSpPr/>
        <p:nvPr/>
      </p:nvGrpSpPr>
      <p:grpSpPr>
        <a:xfrm>
          <a:off x="0" y="0"/>
          <a:ext cx="0" cy="0"/>
          <a:chOff x="0" y="0"/>
          <a:chExt cx="0" cy="0"/>
        </a:xfrm>
      </p:grpSpPr>
      <p:sp>
        <p:nvSpPr>
          <p:cNvPr id="909" name="Google Shape;909;p46"/>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5.5 Alternate Area Delegate (page 3 of 3)</a:t>
            </a:r>
            <a:endParaRPr dirty="0">
              <a:latin typeface="Arial"/>
              <a:ea typeface="Arial"/>
              <a:cs typeface="Arial"/>
              <a:sym typeface="Arial"/>
            </a:endParaRPr>
          </a:p>
        </p:txBody>
      </p:sp>
      <p:sp>
        <p:nvSpPr>
          <p:cNvPr id="910" name="Google Shape;910;p46"/>
          <p:cNvSpPr txBox="1">
            <a:spLocks noGrp="1"/>
          </p:cNvSpPr>
          <p:nvPr>
            <p:ph type="body" idx="1"/>
          </p:nvPr>
        </p:nvSpPr>
        <p:spPr>
          <a:xfrm>
            <a:off x="241160" y="655653"/>
            <a:ext cx="8772212" cy="3451609"/>
          </a:xfrm>
          <a:prstGeom prst="rect">
            <a:avLst/>
          </a:prstGeom>
          <a:noFill/>
          <a:ln>
            <a:noFill/>
          </a:ln>
        </p:spPr>
        <p:txBody>
          <a:bodyPr spcFirstLastPara="1" wrap="square" lIns="51431" tIns="25706" rIns="51431" bIns="25706" anchor="t" anchorCtr="0">
            <a:noAutofit/>
          </a:bodyPr>
          <a:lstStyle/>
          <a:p>
            <a:pPr marL="689372" marR="309563" lvl="2" indent="-342900">
              <a:lnSpc>
                <a:spcPct val="115000"/>
              </a:lnSpc>
              <a:spcBef>
                <a:spcPts val="0"/>
              </a:spcBef>
              <a:buSzPct val="90000"/>
              <a:buFont typeface="Arial"/>
              <a:buAutoNum type="arabicPeriod" startAt="7"/>
            </a:pPr>
            <a:r>
              <a:rPr lang="en-US" sz="1800" dirty="0">
                <a:solidFill>
                  <a:srgbClr val="000000"/>
                </a:solidFill>
              </a:rPr>
              <a:t>Attend and participate in service-related workshops within Area 21 when asked and able to do so.</a:t>
            </a:r>
            <a:endParaRPr sz="1800" dirty="0"/>
          </a:p>
          <a:p>
            <a:pPr marL="685800" marR="327183" lvl="2" indent="-339329">
              <a:lnSpc>
                <a:spcPct val="115000"/>
              </a:lnSpc>
              <a:spcBef>
                <a:spcPts val="0"/>
              </a:spcBef>
              <a:buSzPct val="90000"/>
              <a:buFont typeface="Arial"/>
              <a:buAutoNum type="arabicPeriod" startAt="7"/>
            </a:pPr>
            <a:r>
              <a:rPr lang="en-US" sz="1800" dirty="0">
                <a:solidFill>
                  <a:srgbClr val="000000"/>
                </a:solidFill>
              </a:rPr>
              <a:t>Set up and take down the Area A/V equipment, the framed photos of Bill, Bob, Lois, and Ann, and the Conference Banner at Area events where use and display are necessary. These items will be obtained from the Area Archivist.</a:t>
            </a:r>
            <a:endParaRPr sz="1800" dirty="0"/>
          </a:p>
          <a:p>
            <a:pPr marL="685800" marR="302419" lvl="2" indent="-339329">
              <a:lnSpc>
                <a:spcPct val="115000"/>
              </a:lnSpc>
              <a:spcBef>
                <a:spcPts val="15"/>
              </a:spcBef>
              <a:buSzPct val="90000"/>
              <a:buFont typeface="Arial"/>
              <a:buAutoNum type="arabicPeriod" startAt="7"/>
            </a:pPr>
            <a:r>
              <a:rPr lang="en-US" sz="1800" dirty="0">
                <a:solidFill>
                  <a:srgbClr val="000000"/>
                </a:solidFill>
              </a:rPr>
              <a:t>Perform any duties relevant to office as documented in </a:t>
            </a:r>
            <a:r>
              <a:rPr lang="en-US" sz="1800" i="1" dirty="0">
                <a:solidFill>
                  <a:srgbClr val="000000"/>
                </a:solidFill>
              </a:rPr>
              <a:t>The A.A. Service Manual </a:t>
            </a:r>
            <a:r>
              <a:rPr lang="en-US" sz="1800" dirty="0">
                <a:solidFill>
                  <a:srgbClr val="000000"/>
                </a:solidFill>
              </a:rPr>
              <a:t>or </a:t>
            </a:r>
            <a:r>
              <a:rPr lang="en-US" sz="1800" i="1" dirty="0">
                <a:solidFill>
                  <a:srgbClr val="000000"/>
                </a:solidFill>
              </a:rPr>
              <a:t>Area 21 Assembly Actions</a:t>
            </a:r>
            <a:r>
              <a:rPr lang="en-US" sz="1800" dirty="0">
                <a:solidFill>
                  <a:srgbClr val="000000"/>
                </a:solidFill>
              </a:rPr>
              <a:t>.</a:t>
            </a:r>
            <a:endParaRPr sz="1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4" name="Google Shape;855;p37">
            <a:extLst>
              <a:ext uri="{FF2B5EF4-FFF2-40B4-BE49-F238E27FC236}">
                <a16:creationId xmlns:a16="http://schemas.microsoft.com/office/drawing/2014/main" id="{76B599C3-C2A0-43F1-48C4-7B0DD90F594E}"/>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5.2 Area Chair (page 1 of 3)</a:t>
            </a:r>
            <a:endParaRPr dirty="0">
              <a:latin typeface="Arial"/>
              <a:ea typeface="Arial"/>
              <a:cs typeface="Arial"/>
              <a:sym typeface="Arial"/>
            </a:endParaRPr>
          </a:p>
        </p:txBody>
      </p:sp>
      <p:sp>
        <p:nvSpPr>
          <p:cNvPr id="850" name="Google Shape;850;p36"/>
          <p:cNvSpPr txBox="1">
            <a:spLocks noGrp="1"/>
          </p:cNvSpPr>
          <p:nvPr>
            <p:ph type="body" idx="1"/>
          </p:nvPr>
        </p:nvSpPr>
        <p:spPr>
          <a:xfrm>
            <a:off x="628650" y="940050"/>
            <a:ext cx="7886700" cy="3263400"/>
          </a:xfrm>
          <a:prstGeom prst="rect">
            <a:avLst/>
          </a:prstGeom>
          <a:noFill/>
          <a:ln>
            <a:noFill/>
          </a:ln>
        </p:spPr>
        <p:txBody>
          <a:bodyPr spcFirstLastPara="1" wrap="square" lIns="51431" tIns="25706" rIns="51431" bIns="25706" anchor="t" anchorCtr="0">
            <a:normAutofit/>
          </a:bodyPr>
          <a:lstStyle/>
          <a:p>
            <a:pPr marL="139697" indent="0">
              <a:buNone/>
            </a:pPr>
            <a:r>
              <a:rPr lang="en-US" sz="2100" dirty="0">
                <a:solidFill>
                  <a:schemeClr val="dk1"/>
                </a:solidFill>
              </a:rPr>
              <a:t>This Officer's primary responsibility is to prepare the agenda and preside over the Area Assembly, conducting the meetings in an orderly fashion. The Area Chair's responsibilities also include appointing the Committee Chairs, representing the Area in meetings of the Illinois State Conference Committee, and representing the Area at the East Central Region Conference of Delegates Past and Present, and the East Central Regional Conference.</a:t>
            </a:r>
            <a:endParaRPr sz="2100" dirty="0"/>
          </a:p>
          <a:p>
            <a:pPr marL="139697" indent="0">
              <a:buNone/>
            </a:pPr>
            <a:r>
              <a:rPr lang="en-US" sz="2100" dirty="0">
                <a:solidFill>
                  <a:schemeClr val="dk1"/>
                </a:solidFill>
              </a:rPr>
              <a:t>This officer’s signature is included on the area bank account signature card for emergency use only.</a:t>
            </a:r>
            <a:endParaRPr sz="2100" dirty="0"/>
          </a:p>
          <a:p>
            <a:pPr marL="139697" indent="0">
              <a:buNone/>
            </a:pPr>
            <a:endParaRPr sz="2100" dirty="0">
              <a:solidFill>
                <a:schemeClr val="dk1"/>
              </a:solidFill>
            </a:endParaRPr>
          </a:p>
        </p:txBody>
      </p:sp>
    </p:spTree>
    <p:extLst>
      <p:ext uri="{BB962C8B-B14F-4D97-AF65-F5344CB8AC3E}">
        <p14:creationId xmlns:p14="http://schemas.microsoft.com/office/powerpoint/2010/main" val="12103605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37"/>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5.2 Area Chair (page 2 of 3)</a:t>
            </a:r>
            <a:endParaRPr dirty="0">
              <a:latin typeface="Arial"/>
              <a:ea typeface="Arial"/>
              <a:cs typeface="Arial"/>
              <a:sym typeface="Arial"/>
            </a:endParaRPr>
          </a:p>
        </p:txBody>
      </p:sp>
      <p:sp>
        <p:nvSpPr>
          <p:cNvPr id="856" name="Google Shape;856;p37"/>
          <p:cNvSpPr txBox="1">
            <a:spLocks noGrp="1"/>
          </p:cNvSpPr>
          <p:nvPr>
            <p:ph type="body" idx="1"/>
          </p:nvPr>
        </p:nvSpPr>
        <p:spPr>
          <a:xfrm>
            <a:off x="241160" y="602901"/>
            <a:ext cx="8772212" cy="4325815"/>
          </a:xfrm>
          <a:prstGeom prst="rect">
            <a:avLst/>
          </a:prstGeom>
          <a:noFill/>
          <a:ln>
            <a:noFill/>
          </a:ln>
        </p:spPr>
        <p:txBody>
          <a:bodyPr spcFirstLastPara="1" wrap="square" lIns="51431" tIns="25706" rIns="51431" bIns="25706" anchor="t" anchorCtr="0">
            <a:noAutofit/>
          </a:bodyPr>
          <a:lstStyle/>
          <a:p>
            <a:pPr marL="0" indent="0">
              <a:lnSpc>
                <a:spcPct val="115000"/>
              </a:lnSpc>
              <a:spcBef>
                <a:spcPts val="720"/>
              </a:spcBef>
              <a:buNone/>
            </a:pPr>
            <a:r>
              <a:rPr lang="en-US" sz="1750" dirty="0">
                <a:solidFill>
                  <a:srgbClr val="000000"/>
                </a:solidFill>
              </a:rPr>
              <a:t>Specifically, the Area Chair should:</a:t>
            </a:r>
            <a:endParaRPr sz="1750" dirty="0"/>
          </a:p>
          <a:p>
            <a:pPr marL="689371" marR="350996" lvl="1" indent="-342900">
              <a:lnSpc>
                <a:spcPct val="115000"/>
              </a:lnSpc>
              <a:spcBef>
                <a:spcPts val="15"/>
              </a:spcBef>
              <a:buSzPct val="95000"/>
              <a:buFont typeface="+mj-lt"/>
              <a:buAutoNum type="arabicPeriod"/>
            </a:pPr>
            <a:r>
              <a:rPr lang="en-US" sz="1750" dirty="0">
                <a:solidFill>
                  <a:schemeClr val="dk1"/>
                </a:solidFill>
              </a:rPr>
              <a:t>Provide leadership, organization, and communication within the Area Service Structure, toward the end of fulfilling </a:t>
            </a:r>
            <a:r>
              <a:rPr lang="en-US" sz="1750" dirty="0" err="1">
                <a:solidFill>
                  <a:schemeClr val="dk1"/>
                </a:solidFill>
              </a:rPr>
              <a:t>A.A.'s</a:t>
            </a:r>
            <a:r>
              <a:rPr lang="en-US" sz="1750" dirty="0">
                <a:solidFill>
                  <a:schemeClr val="dk1"/>
                </a:solidFill>
              </a:rPr>
              <a:t> primary purpose.</a:t>
            </a:r>
            <a:endParaRPr sz="1750" dirty="0"/>
          </a:p>
          <a:p>
            <a:pPr marL="689371" lvl="1" indent="-342900">
              <a:lnSpc>
                <a:spcPct val="115000"/>
              </a:lnSpc>
              <a:spcBef>
                <a:spcPts val="0"/>
              </a:spcBef>
              <a:buSzPct val="95000"/>
              <a:buFont typeface="+mj-lt"/>
              <a:buAutoNum type="arabicPeriod"/>
            </a:pPr>
            <a:r>
              <a:rPr lang="en-US" sz="1750" dirty="0">
                <a:solidFill>
                  <a:schemeClr val="dk1"/>
                </a:solidFill>
              </a:rPr>
              <a:t>Chair Area 21 Assemblies:</a:t>
            </a:r>
            <a:endParaRPr sz="1750" dirty="0"/>
          </a:p>
          <a:p>
            <a:pPr marL="1146560" marR="288131" lvl="3" indent="-342900">
              <a:lnSpc>
                <a:spcPct val="115000"/>
              </a:lnSpc>
              <a:spcBef>
                <a:spcPts val="15"/>
              </a:spcBef>
              <a:buSzPct val="95000"/>
              <a:buFont typeface="+mj-lt"/>
              <a:buAutoNum type="arabicPeriod"/>
            </a:pPr>
            <a:r>
              <a:rPr lang="en-US" sz="1750" dirty="0">
                <a:solidFill>
                  <a:schemeClr val="dk1"/>
                </a:solidFill>
              </a:rPr>
              <a:t>At the September Assembly, in even-numbered years, conduct elections for the Area Officers in accordance with Third Legacy Procedures as defined in The A.A. Service Manual. Votes are cast by use of prepared ballot forms.</a:t>
            </a:r>
            <a:endParaRPr sz="1750" dirty="0"/>
          </a:p>
          <a:p>
            <a:pPr marL="1146560" marR="288131" lvl="3" indent="-342900">
              <a:lnSpc>
                <a:spcPct val="115000"/>
              </a:lnSpc>
              <a:spcBef>
                <a:spcPts val="15"/>
              </a:spcBef>
              <a:buSzPct val="95000"/>
              <a:buFont typeface="+mj-lt"/>
              <a:buAutoNum type="arabicPeriod"/>
            </a:pPr>
            <a:r>
              <a:rPr lang="en-US" sz="1750" dirty="0">
                <a:solidFill>
                  <a:schemeClr val="dk1"/>
                </a:solidFill>
              </a:rPr>
              <a:t>Conducts elections for nominees for East Central Regional (ECR) Trustee and Trustee-at-Large that may take place within his or her term.</a:t>
            </a:r>
            <a:endParaRPr sz="1750" dirty="0"/>
          </a:p>
          <a:p>
            <a:pPr marL="689371" lvl="1" indent="-342900">
              <a:lnSpc>
                <a:spcPct val="115000"/>
              </a:lnSpc>
              <a:spcBef>
                <a:spcPts val="0"/>
              </a:spcBef>
              <a:buSzPct val="95000"/>
              <a:buFont typeface="+mj-lt"/>
              <a:buAutoNum type="arabicPeriod"/>
            </a:pPr>
            <a:r>
              <a:rPr lang="en-US" sz="1750" dirty="0">
                <a:solidFill>
                  <a:schemeClr val="dk1"/>
                </a:solidFill>
              </a:rPr>
              <a:t>Notify the Area Committee of scheduled Area Committee meetings and Assemblies.</a:t>
            </a:r>
            <a:endParaRPr sz="1750" dirty="0"/>
          </a:p>
          <a:p>
            <a:pPr marL="689371" marR="469106" lvl="1" indent="-342900">
              <a:lnSpc>
                <a:spcPct val="115000"/>
              </a:lnSpc>
              <a:spcBef>
                <a:spcPts val="15"/>
              </a:spcBef>
              <a:buSzPct val="95000"/>
              <a:buFont typeface="+mj-lt"/>
              <a:buAutoNum type="arabicPeriod"/>
            </a:pPr>
            <a:r>
              <a:rPr lang="en-US" sz="1750" dirty="0">
                <a:solidFill>
                  <a:schemeClr val="dk1"/>
                </a:solidFill>
              </a:rPr>
              <a:t>Attend and participate in the Area 21 Assemblies, Illinois State Conference, and East Central Region Conference of Delegates Past and Present.</a:t>
            </a:r>
            <a:endParaRPr sz="1750" dirty="0"/>
          </a:p>
          <a:p>
            <a:pPr marL="689371" lvl="1" indent="-342900">
              <a:lnSpc>
                <a:spcPct val="115000"/>
              </a:lnSpc>
              <a:spcBef>
                <a:spcPts val="0"/>
              </a:spcBef>
              <a:buSzPct val="95000"/>
              <a:buFont typeface="+mj-lt"/>
              <a:buAutoNum type="arabicPeriod"/>
            </a:pPr>
            <a:r>
              <a:rPr lang="en-US" sz="1750" dirty="0">
                <a:solidFill>
                  <a:schemeClr val="dk1"/>
                </a:solidFill>
              </a:rPr>
              <a:t>Attend and participate in the East Central Regional Conference.</a:t>
            </a:r>
            <a:endParaRPr sz="1750" dirty="0"/>
          </a:p>
        </p:txBody>
      </p:sp>
    </p:spTree>
    <p:extLst>
      <p:ext uri="{BB962C8B-B14F-4D97-AF65-F5344CB8AC3E}">
        <p14:creationId xmlns:p14="http://schemas.microsoft.com/office/powerpoint/2010/main" val="15836077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8"/>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5.2 Area Chair (page 3 of 3)</a:t>
            </a:r>
            <a:endParaRPr dirty="0">
              <a:latin typeface="Arial"/>
              <a:ea typeface="Arial"/>
              <a:cs typeface="Arial"/>
              <a:sym typeface="Arial"/>
            </a:endParaRPr>
          </a:p>
        </p:txBody>
      </p:sp>
      <p:sp>
        <p:nvSpPr>
          <p:cNvPr id="862" name="Google Shape;862;p38"/>
          <p:cNvSpPr txBox="1">
            <a:spLocks noGrp="1"/>
          </p:cNvSpPr>
          <p:nvPr>
            <p:ph type="body" idx="1"/>
          </p:nvPr>
        </p:nvSpPr>
        <p:spPr>
          <a:xfrm>
            <a:off x="241160" y="693334"/>
            <a:ext cx="8772212" cy="4062049"/>
          </a:xfrm>
          <a:prstGeom prst="rect">
            <a:avLst/>
          </a:prstGeom>
          <a:noFill/>
          <a:ln>
            <a:noFill/>
          </a:ln>
        </p:spPr>
        <p:txBody>
          <a:bodyPr spcFirstLastPara="1" wrap="square" lIns="51431" tIns="25706" rIns="51431" bIns="25706" anchor="t" anchorCtr="0">
            <a:noAutofit/>
          </a:bodyPr>
          <a:lstStyle/>
          <a:p>
            <a:pPr marL="689372" lvl="1" indent="-342900">
              <a:lnSpc>
                <a:spcPct val="115000"/>
              </a:lnSpc>
              <a:spcBef>
                <a:spcPts val="0"/>
              </a:spcBef>
              <a:buSzPct val="88000"/>
              <a:buFont typeface="+mj-lt"/>
              <a:buAutoNum type="arabicPeriod" startAt="6"/>
            </a:pPr>
            <a:r>
              <a:rPr lang="en-US" sz="1750" dirty="0">
                <a:solidFill>
                  <a:schemeClr val="dk1"/>
                </a:solidFill>
              </a:rPr>
              <a:t>Attend and participate in the East Central Regional Forum.</a:t>
            </a:r>
            <a:endParaRPr lang="en-US" sz="1750" dirty="0"/>
          </a:p>
          <a:p>
            <a:pPr marL="689372" lvl="1" indent="-342900">
              <a:lnSpc>
                <a:spcPct val="115000"/>
              </a:lnSpc>
              <a:spcBef>
                <a:spcPts val="0"/>
              </a:spcBef>
              <a:buSzPct val="88000"/>
              <a:buFont typeface="Arial"/>
              <a:buAutoNum type="arabicPeriod" startAt="6"/>
            </a:pPr>
            <a:r>
              <a:rPr lang="en-US" sz="1750" dirty="0">
                <a:solidFill>
                  <a:schemeClr val="dk1"/>
                </a:solidFill>
              </a:rPr>
              <a:t>Attend and participate in applicable Local Forums.</a:t>
            </a:r>
            <a:endParaRPr sz="1750" dirty="0"/>
          </a:p>
          <a:p>
            <a:pPr marR="310039" lvl="1" indent="-339329">
              <a:lnSpc>
                <a:spcPct val="115000"/>
              </a:lnSpc>
              <a:spcBef>
                <a:spcPts val="23"/>
              </a:spcBef>
              <a:buSzPct val="88000"/>
              <a:buFont typeface="Arial"/>
              <a:buAutoNum type="arabicPeriod" startAt="6"/>
            </a:pPr>
            <a:r>
              <a:rPr lang="en-US" sz="1750" dirty="0">
                <a:solidFill>
                  <a:schemeClr val="dk1"/>
                </a:solidFill>
              </a:rPr>
              <a:t>Attend and participate in service-related workshops within Area 21 when asked and able to do so.</a:t>
            </a:r>
            <a:endParaRPr sz="1750" dirty="0"/>
          </a:p>
          <a:p>
            <a:pPr lvl="1" indent="-339329">
              <a:lnSpc>
                <a:spcPct val="115000"/>
              </a:lnSpc>
              <a:spcBef>
                <a:spcPts val="0"/>
              </a:spcBef>
              <a:buSzPct val="88000"/>
              <a:buFont typeface="Arial"/>
              <a:buAutoNum type="arabicPeriod" startAt="6"/>
            </a:pPr>
            <a:r>
              <a:rPr lang="en-US" sz="1750" dirty="0">
                <a:solidFill>
                  <a:schemeClr val="dk1"/>
                </a:solidFill>
              </a:rPr>
              <a:t>Cooperate with the Area Delegate in helping groups or districts solve problems.</a:t>
            </a:r>
            <a:endParaRPr sz="1750" dirty="0"/>
          </a:p>
          <a:p>
            <a:pPr lvl="1" indent="-339329">
              <a:lnSpc>
                <a:spcPct val="115000"/>
              </a:lnSpc>
              <a:spcBef>
                <a:spcPts val="0"/>
              </a:spcBef>
              <a:buSzPct val="88000"/>
              <a:buFont typeface="Arial"/>
              <a:buAutoNum type="arabicPeriod" startAt="6"/>
            </a:pPr>
            <a:r>
              <a:rPr lang="en-US" sz="1750" dirty="0">
                <a:solidFill>
                  <a:schemeClr val="dk1"/>
                </a:solidFill>
              </a:rPr>
              <a:t>Be one of the authorized signers for the Area 21 checking account.</a:t>
            </a:r>
            <a:endParaRPr sz="1750" dirty="0"/>
          </a:p>
          <a:p>
            <a:pPr marR="332899" lvl="1" indent="-339329">
              <a:lnSpc>
                <a:spcPct val="115000"/>
              </a:lnSpc>
              <a:spcBef>
                <a:spcPts val="15"/>
              </a:spcBef>
              <a:buSzPct val="88000"/>
              <a:buFont typeface="Arial"/>
              <a:buAutoNum type="arabicPeriod" startAt="6"/>
            </a:pPr>
            <a:r>
              <a:rPr lang="en-US" sz="1750" dirty="0">
                <a:solidFill>
                  <a:schemeClr val="dk1"/>
                </a:solidFill>
              </a:rPr>
              <a:t>Create Area 21 Events Calendar for Upcoming Year. Send to Webmaster for posting on the Area 21 website. Provide copies of the Events Calendar to the March Area Assembly.</a:t>
            </a:r>
            <a:endParaRPr sz="1750" dirty="0"/>
          </a:p>
          <a:p>
            <a:pPr marR="297180" lvl="1" indent="-339329">
              <a:lnSpc>
                <a:spcPct val="115000"/>
              </a:lnSpc>
              <a:spcBef>
                <a:spcPts val="0"/>
              </a:spcBef>
              <a:buSzPct val="88000"/>
              <a:buFont typeface="Arial"/>
              <a:buAutoNum type="arabicPeriod" startAt="6"/>
            </a:pPr>
            <a:r>
              <a:rPr lang="en-US" sz="1750" dirty="0">
                <a:solidFill>
                  <a:schemeClr val="dk1"/>
                </a:solidFill>
              </a:rPr>
              <a:t>Keeps the Alternate Chair fully informed and active, so that the Alternate can replace the Chair in an emergency.</a:t>
            </a:r>
            <a:endParaRPr sz="1750" dirty="0"/>
          </a:p>
          <a:p>
            <a:pPr marR="297180" lvl="1" indent="-339329">
              <a:lnSpc>
                <a:spcPct val="115000"/>
              </a:lnSpc>
              <a:spcBef>
                <a:spcPts val="0"/>
              </a:spcBef>
              <a:buSzPct val="88000"/>
              <a:buFont typeface="Arial"/>
              <a:buAutoNum type="arabicPeriod" startAt="6"/>
            </a:pPr>
            <a:r>
              <a:rPr lang="en-US" sz="1750" dirty="0">
                <a:solidFill>
                  <a:schemeClr val="dk1"/>
                </a:solidFill>
              </a:rPr>
              <a:t>Perform duties relevant to office, as documented in The A.A. Service Manual or Area 21 Assembly Actions.</a:t>
            </a:r>
            <a:endParaRPr sz="1750" dirty="0"/>
          </a:p>
        </p:txBody>
      </p:sp>
    </p:spTree>
    <p:extLst>
      <p:ext uri="{BB962C8B-B14F-4D97-AF65-F5344CB8AC3E}">
        <p14:creationId xmlns:p14="http://schemas.microsoft.com/office/powerpoint/2010/main" val="27153328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4" name="Google Shape;1086;p53">
            <a:extLst>
              <a:ext uri="{FF2B5EF4-FFF2-40B4-BE49-F238E27FC236}">
                <a16:creationId xmlns:a16="http://schemas.microsoft.com/office/drawing/2014/main" id="{72B94823-59F8-E47C-E720-1638969D9A57}"/>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5.8 Area Registrar (page 1 of 3)</a:t>
            </a:r>
            <a:endParaRPr dirty="0">
              <a:latin typeface="Arial"/>
              <a:ea typeface="Arial"/>
              <a:cs typeface="Arial"/>
              <a:sym typeface="Arial"/>
            </a:endParaRPr>
          </a:p>
        </p:txBody>
      </p:sp>
      <p:sp>
        <p:nvSpPr>
          <p:cNvPr id="1081" name="Google Shape;1081;p52"/>
          <p:cNvSpPr txBox="1">
            <a:spLocks noGrp="1"/>
          </p:cNvSpPr>
          <p:nvPr>
            <p:ph type="body" idx="1"/>
          </p:nvPr>
        </p:nvSpPr>
        <p:spPr>
          <a:xfrm>
            <a:off x="628650" y="940050"/>
            <a:ext cx="7886700" cy="3263400"/>
          </a:xfrm>
          <a:prstGeom prst="rect">
            <a:avLst/>
          </a:prstGeom>
          <a:noFill/>
          <a:ln>
            <a:noFill/>
          </a:ln>
        </p:spPr>
        <p:txBody>
          <a:bodyPr spcFirstLastPara="1" wrap="square" lIns="51431" tIns="25706" rIns="51431" bIns="25706" anchor="t" anchorCtr="0">
            <a:normAutofit/>
          </a:bodyPr>
          <a:lstStyle/>
          <a:p>
            <a:pPr marL="139697" indent="0">
              <a:buNone/>
            </a:pPr>
            <a:r>
              <a:rPr lang="en-US" sz="2000" dirty="0">
                <a:solidFill>
                  <a:schemeClr val="dk1"/>
                </a:solidFill>
              </a:rPr>
              <a:t>The Registrar facilitates General Service Office contact and communications with Districts, Committee Chairs, </a:t>
            </a:r>
            <a:r>
              <a:rPr lang="en-US" sz="2000" dirty="0" err="1">
                <a:solidFill>
                  <a:schemeClr val="dk1"/>
                </a:solidFill>
              </a:rPr>
              <a:t>GSRs</a:t>
            </a:r>
            <a:r>
              <a:rPr lang="en-US" sz="2000" dirty="0">
                <a:solidFill>
                  <a:schemeClr val="dk1"/>
                </a:solidFill>
              </a:rPr>
              <a:t>, and Groups by maintaining the FNV database through a VPN connection to the General Service Office. This Office requires a working knowledge of database, spreadsheet, and mail merge software, as well as a personal computer with Internet connection and pertinent software for effective completion of the duties necessary. The Area Registrar is responsible for maintaining Area communication lists necessary for email and mail of Area information to Trusted Servants, Districts, and Groups within Area 21.</a:t>
            </a:r>
            <a:endParaRPr sz="2800" dirty="0">
              <a:solidFill>
                <a:schemeClr val="dk1"/>
              </a:solidFill>
            </a:endParaRPr>
          </a:p>
        </p:txBody>
      </p:sp>
    </p:spTree>
    <p:extLst>
      <p:ext uri="{BB962C8B-B14F-4D97-AF65-F5344CB8AC3E}">
        <p14:creationId xmlns:p14="http://schemas.microsoft.com/office/powerpoint/2010/main" val="39222386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sp>
        <p:nvSpPr>
          <p:cNvPr id="1086" name="Google Shape;1086;p53"/>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5.8 Area Registrar (page 2 of 3)</a:t>
            </a:r>
            <a:endParaRPr dirty="0">
              <a:latin typeface="Arial"/>
              <a:ea typeface="Arial"/>
              <a:cs typeface="Arial"/>
              <a:sym typeface="Arial"/>
            </a:endParaRPr>
          </a:p>
        </p:txBody>
      </p:sp>
      <p:sp>
        <p:nvSpPr>
          <p:cNvPr id="1087" name="Google Shape;1087;p53"/>
          <p:cNvSpPr txBox="1">
            <a:spLocks noGrp="1"/>
          </p:cNvSpPr>
          <p:nvPr>
            <p:ph type="body" idx="1"/>
          </p:nvPr>
        </p:nvSpPr>
        <p:spPr>
          <a:xfrm>
            <a:off x="320040" y="699775"/>
            <a:ext cx="8503920" cy="3187840"/>
          </a:xfrm>
          <a:prstGeom prst="rect">
            <a:avLst/>
          </a:prstGeom>
          <a:noFill/>
          <a:ln>
            <a:noFill/>
          </a:ln>
        </p:spPr>
        <p:txBody>
          <a:bodyPr spcFirstLastPara="1" wrap="square" lIns="51431" tIns="25706" rIns="51431" bIns="25706" anchor="t" anchorCtr="0">
            <a:noAutofit/>
          </a:bodyPr>
          <a:lstStyle/>
          <a:p>
            <a:pPr marL="0" indent="0">
              <a:lnSpc>
                <a:spcPct val="115000"/>
              </a:lnSpc>
              <a:spcBef>
                <a:spcPts val="0"/>
              </a:spcBef>
              <a:buNone/>
            </a:pPr>
            <a:r>
              <a:rPr lang="en-US" sz="1800" dirty="0">
                <a:solidFill>
                  <a:srgbClr val="000000"/>
                </a:solidFill>
              </a:rPr>
              <a:t>Specifically, the Area Registrar should:</a:t>
            </a:r>
            <a:endParaRPr sz="1800" dirty="0"/>
          </a:p>
          <a:p>
            <a:pPr marL="685800" lvl="2" indent="-339329">
              <a:lnSpc>
                <a:spcPct val="115000"/>
              </a:lnSpc>
              <a:spcBef>
                <a:spcPts val="0"/>
              </a:spcBef>
              <a:buSzPct val="90000"/>
              <a:buFont typeface="Arial"/>
              <a:buAutoNum type="arabicPeriod"/>
            </a:pPr>
            <a:r>
              <a:rPr lang="en-US" sz="1800" dirty="0">
                <a:solidFill>
                  <a:schemeClr val="dk1"/>
                </a:solidFill>
              </a:rPr>
              <a:t>Attend and participate in Area Assemblies.</a:t>
            </a:r>
            <a:endParaRPr sz="1800" dirty="0">
              <a:solidFill>
                <a:schemeClr val="dk1"/>
              </a:solidFill>
            </a:endParaRPr>
          </a:p>
          <a:p>
            <a:pPr marL="685800" marR="364808" lvl="2" indent="-339329" algn="just">
              <a:lnSpc>
                <a:spcPct val="115000"/>
              </a:lnSpc>
              <a:spcBef>
                <a:spcPts val="304"/>
              </a:spcBef>
              <a:buSzPct val="90000"/>
              <a:buFont typeface="Arial"/>
              <a:buAutoNum type="arabicPeriod"/>
            </a:pPr>
            <a:r>
              <a:rPr lang="en-US" sz="1800" dirty="0">
                <a:solidFill>
                  <a:schemeClr val="dk1"/>
                </a:solidFill>
              </a:rPr>
              <a:t>Provide copies of the Area Directory of Trusted Servants List to the participants.</a:t>
            </a:r>
            <a:endParaRPr sz="1800" dirty="0">
              <a:solidFill>
                <a:schemeClr val="dk1"/>
              </a:solidFill>
            </a:endParaRPr>
          </a:p>
          <a:p>
            <a:pPr marL="685800" marR="364808" lvl="2" indent="-339329" algn="just">
              <a:lnSpc>
                <a:spcPct val="115000"/>
              </a:lnSpc>
              <a:spcBef>
                <a:spcPts val="304"/>
              </a:spcBef>
              <a:buSzPct val="90000"/>
              <a:buFont typeface="Arial"/>
              <a:buAutoNum type="arabicPeriod"/>
            </a:pPr>
            <a:r>
              <a:rPr lang="en-US" sz="1800" dirty="0">
                <a:solidFill>
                  <a:schemeClr val="dk1"/>
                </a:solidFill>
              </a:rPr>
              <a:t>Present written reports of Groups, </a:t>
            </a:r>
            <a:r>
              <a:rPr lang="en-US" sz="1800" dirty="0" err="1">
                <a:solidFill>
                  <a:schemeClr val="dk1"/>
                </a:solidFill>
              </a:rPr>
              <a:t>GSRs</a:t>
            </a:r>
            <a:r>
              <a:rPr lang="en-US" sz="1800" dirty="0">
                <a:solidFill>
                  <a:schemeClr val="dk1"/>
                </a:solidFill>
              </a:rPr>
              <a:t> (primary contacts), and meeting locations and times to the DCMs; and requests corrections for contacts through submission of Group Information Change Forms.</a:t>
            </a:r>
            <a:endParaRPr sz="1800" dirty="0">
              <a:solidFill>
                <a:schemeClr val="dk1"/>
              </a:solidFill>
            </a:endParaRPr>
          </a:p>
          <a:p>
            <a:pPr marL="685800" marR="502444" lvl="2" indent="-339329">
              <a:lnSpc>
                <a:spcPct val="115000"/>
              </a:lnSpc>
              <a:spcBef>
                <a:spcPts val="4"/>
              </a:spcBef>
              <a:buSzPct val="90000"/>
              <a:buFont typeface="Arial"/>
              <a:buAutoNum type="arabicPeriod"/>
            </a:pPr>
            <a:r>
              <a:rPr lang="en-US" sz="1800" dirty="0">
                <a:solidFill>
                  <a:schemeClr val="dk1"/>
                </a:solidFill>
              </a:rPr>
              <a:t>Facilitate registration of new Groups by electronic interface with the General Service Office FNV database. Required information should be provided on New Group Information Forms.</a:t>
            </a:r>
            <a:endParaRPr sz="1800" dirty="0">
              <a:solidFill>
                <a:schemeClr val="dk1"/>
              </a:solidFill>
            </a:endParaRPr>
          </a:p>
          <a:p>
            <a:pPr marL="0" indent="0">
              <a:lnSpc>
                <a:spcPct val="115000"/>
              </a:lnSpc>
              <a:spcBef>
                <a:spcPts val="720"/>
              </a:spcBef>
              <a:buNone/>
            </a:pPr>
            <a:endParaRPr sz="1650" dirty="0"/>
          </a:p>
        </p:txBody>
      </p:sp>
    </p:spTree>
    <p:extLst>
      <p:ext uri="{BB962C8B-B14F-4D97-AF65-F5344CB8AC3E}">
        <p14:creationId xmlns:p14="http://schemas.microsoft.com/office/powerpoint/2010/main" val="28062789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54"/>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5.8 Area Registrar (page 3 of 3)</a:t>
            </a:r>
            <a:endParaRPr dirty="0">
              <a:latin typeface="Arial"/>
              <a:ea typeface="Arial"/>
              <a:cs typeface="Arial"/>
              <a:sym typeface="Arial"/>
            </a:endParaRPr>
          </a:p>
        </p:txBody>
      </p:sp>
      <p:sp>
        <p:nvSpPr>
          <p:cNvPr id="1093" name="Google Shape;1093;p54"/>
          <p:cNvSpPr txBox="1">
            <a:spLocks noGrp="1"/>
          </p:cNvSpPr>
          <p:nvPr>
            <p:ph type="body" idx="1"/>
          </p:nvPr>
        </p:nvSpPr>
        <p:spPr>
          <a:xfrm>
            <a:off x="241160" y="640582"/>
            <a:ext cx="8503920" cy="3274470"/>
          </a:xfrm>
          <a:prstGeom prst="rect">
            <a:avLst/>
          </a:prstGeom>
          <a:noFill/>
          <a:ln>
            <a:noFill/>
          </a:ln>
        </p:spPr>
        <p:txBody>
          <a:bodyPr spcFirstLastPara="1" wrap="square" lIns="51431" tIns="25706" rIns="51431" bIns="25706" anchor="t" anchorCtr="0">
            <a:noAutofit/>
          </a:bodyPr>
          <a:lstStyle/>
          <a:p>
            <a:pPr marL="689372" marR="426244" lvl="2" indent="-342900">
              <a:lnSpc>
                <a:spcPct val="115000"/>
              </a:lnSpc>
              <a:spcBef>
                <a:spcPts val="0"/>
              </a:spcBef>
              <a:buSzPct val="90000"/>
              <a:buFont typeface="Arial"/>
              <a:buAutoNum type="arabicPeriod" startAt="5"/>
            </a:pPr>
            <a:r>
              <a:rPr lang="en-US" sz="1800" dirty="0">
                <a:solidFill>
                  <a:schemeClr val="dk1"/>
                </a:solidFill>
              </a:rPr>
              <a:t>Email copies of Area minutes to all contacts on the Area Directory, and any other A.A. member that requests the minutes.</a:t>
            </a:r>
            <a:endParaRPr sz="1600" dirty="0"/>
          </a:p>
          <a:p>
            <a:pPr marL="685800" marR="479584" lvl="2" indent="-339329">
              <a:lnSpc>
                <a:spcPct val="115000"/>
              </a:lnSpc>
              <a:spcBef>
                <a:spcPts val="0"/>
              </a:spcBef>
              <a:buSzPct val="90000"/>
              <a:buFont typeface="Arial"/>
              <a:buAutoNum type="arabicPeriod" startAt="5"/>
            </a:pPr>
            <a:r>
              <a:rPr lang="en-US" sz="1800" dirty="0">
                <a:solidFill>
                  <a:schemeClr val="dk1"/>
                </a:solidFill>
              </a:rPr>
              <a:t>Email Area Assembly Agendas, Event Flyers, and other information concerning Area meetings to Area Trusted Servants, DCMs, and </a:t>
            </a:r>
            <a:r>
              <a:rPr lang="en-US" sz="1800" dirty="0" err="1">
                <a:solidFill>
                  <a:schemeClr val="dk1"/>
                </a:solidFill>
              </a:rPr>
              <a:t>GSRs</a:t>
            </a:r>
            <a:r>
              <a:rPr lang="en-US" sz="1800" dirty="0">
                <a:solidFill>
                  <a:schemeClr val="dk1"/>
                </a:solidFill>
              </a:rPr>
              <a:t> in a timely manner.</a:t>
            </a:r>
            <a:endParaRPr sz="1600" dirty="0"/>
          </a:p>
          <a:p>
            <a:pPr marL="685800" lvl="2" indent="-339329">
              <a:lnSpc>
                <a:spcPct val="115000"/>
              </a:lnSpc>
              <a:spcBef>
                <a:spcPts val="0"/>
              </a:spcBef>
              <a:buSzPct val="90000"/>
              <a:buFont typeface="Arial"/>
              <a:buAutoNum type="arabicPeriod" startAt="5"/>
            </a:pPr>
            <a:r>
              <a:rPr lang="en-US" sz="1800" dirty="0">
                <a:solidFill>
                  <a:schemeClr val="dk1"/>
                </a:solidFill>
              </a:rPr>
              <a:t>Provide information on group locations to assist maintenance of the Area 21 map.</a:t>
            </a:r>
            <a:endParaRPr sz="1600" dirty="0"/>
          </a:p>
          <a:p>
            <a:pPr marL="685800" marR="316706" lvl="2" indent="-339329">
              <a:lnSpc>
                <a:spcPct val="115000"/>
              </a:lnSpc>
              <a:spcBef>
                <a:spcPts val="15"/>
              </a:spcBef>
              <a:buSzPct val="90000"/>
              <a:buFont typeface="Arial"/>
              <a:buAutoNum type="arabicPeriod" startAt="5"/>
            </a:pPr>
            <a:r>
              <a:rPr lang="en-US" sz="1800" dirty="0">
                <a:solidFill>
                  <a:schemeClr val="dk1"/>
                </a:solidFill>
              </a:rPr>
              <a:t>Maintain electronic and hard copies of files, as necessary, for the effective completion of relevant duties of the office, as documented in The A.A. Service Manual or Area 21 Assembly Actions</a:t>
            </a:r>
            <a:r>
              <a:rPr lang="en-US" sz="1400" dirty="0">
                <a:solidFill>
                  <a:srgbClr val="000000"/>
                </a:solidFill>
              </a:rPr>
              <a:t>.</a:t>
            </a:r>
            <a:endParaRPr sz="1400" dirty="0"/>
          </a:p>
          <a:p>
            <a:pPr marL="228612" marR="310039" lvl="1" indent="0">
              <a:lnSpc>
                <a:spcPct val="115000"/>
              </a:lnSpc>
              <a:spcBef>
                <a:spcPts val="8"/>
              </a:spcBef>
              <a:buNone/>
            </a:pPr>
            <a:endParaRPr sz="1400" dirty="0"/>
          </a:p>
        </p:txBody>
      </p:sp>
    </p:spTree>
    <p:extLst>
      <p:ext uri="{BB962C8B-B14F-4D97-AF65-F5344CB8AC3E}">
        <p14:creationId xmlns:p14="http://schemas.microsoft.com/office/powerpoint/2010/main" val="31766543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7"/>
        <p:cNvGrpSpPr/>
        <p:nvPr/>
      </p:nvGrpSpPr>
      <p:grpSpPr>
        <a:xfrm>
          <a:off x="0" y="0"/>
          <a:ext cx="0" cy="0"/>
          <a:chOff x="0" y="0"/>
          <a:chExt cx="0" cy="0"/>
        </a:xfrm>
      </p:grpSpPr>
      <p:sp>
        <p:nvSpPr>
          <p:cNvPr id="4" name="Google Shape;1044;p48">
            <a:extLst>
              <a:ext uri="{FF2B5EF4-FFF2-40B4-BE49-F238E27FC236}">
                <a16:creationId xmlns:a16="http://schemas.microsoft.com/office/drawing/2014/main" id="{0F5D3858-9324-76FC-6EA5-FB984C9ACF70}"/>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5.6 Area Treasurer (page 1 of 3)</a:t>
            </a:r>
            <a:endParaRPr dirty="0">
              <a:latin typeface="Arial"/>
              <a:ea typeface="Arial"/>
              <a:cs typeface="Arial"/>
              <a:sym typeface="Arial"/>
            </a:endParaRPr>
          </a:p>
        </p:txBody>
      </p:sp>
      <p:sp>
        <p:nvSpPr>
          <p:cNvPr id="1039" name="Google Shape;1039;p47"/>
          <p:cNvSpPr txBox="1">
            <a:spLocks noGrp="1"/>
          </p:cNvSpPr>
          <p:nvPr>
            <p:ph type="body" idx="1"/>
          </p:nvPr>
        </p:nvSpPr>
        <p:spPr>
          <a:xfrm>
            <a:off x="548751" y="940050"/>
            <a:ext cx="7886700" cy="3263400"/>
          </a:xfrm>
          <a:prstGeom prst="rect">
            <a:avLst/>
          </a:prstGeom>
          <a:noFill/>
          <a:ln>
            <a:noFill/>
          </a:ln>
        </p:spPr>
        <p:txBody>
          <a:bodyPr spcFirstLastPara="1" wrap="square" lIns="51431" tIns="25706" rIns="51431" bIns="25706" anchor="t" anchorCtr="0">
            <a:normAutofit/>
          </a:bodyPr>
          <a:lstStyle/>
          <a:p>
            <a:pPr marL="139697" indent="0">
              <a:buNone/>
            </a:pPr>
            <a:r>
              <a:rPr lang="en-US" sz="2000" dirty="0">
                <a:solidFill>
                  <a:schemeClr val="dk1"/>
                </a:solidFill>
              </a:rPr>
              <a:t>The Area Treasurer acts as the trustee for Area funds and controls the Area bank account, accepts the contributions from the groups in the Area, and pays the Area's bills. The Treasurer is required to present a report of income and expenses at the Area Assembly each quarter, developing a yearly budget, and present it at the December Assembly.</a:t>
            </a:r>
            <a:endParaRPr sz="2000" dirty="0"/>
          </a:p>
          <a:p>
            <a:pPr marL="139697" indent="0">
              <a:buNone/>
            </a:pPr>
            <a:endParaRPr sz="2000" dirty="0">
              <a:solidFill>
                <a:schemeClr val="dk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43"/>
        <p:cNvGrpSpPr/>
        <p:nvPr/>
      </p:nvGrpSpPr>
      <p:grpSpPr>
        <a:xfrm>
          <a:off x="0" y="0"/>
          <a:ext cx="0" cy="0"/>
          <a:chOff x="0" y="0"/>
          <a:chExt cx="0" cy="0"/>
        </a:xfrm>
      </p:grpSpPr>
      <p:sp>
        <p:nvSpPr>
          <p:cNvPr id="1044" name="Google Shape;1044;p48"/>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5.6 Area Treasurer (page 2 of 3)</a:t>
            </a:r>
            <a:endParaRPr dirty="0">
              <a:latin typeface="Arial"/>
              <a:ea typeface="Arial"/>
              <a:cs typeface="Arial"/>
              <a:sym typeface="Arial"/>
            </a:endParaRPr>
          </a:p>
        </p:txBody>
      </p:sp>
      <p:sp>
        <p:nvSpPr>
          <p:cNvPr id="1045" name="Google Shape;1045;p48"/>
          <p:cNvSpPr txBox="1">
            <a:spLocks noGrp="1"/>
          </p:cNvSpPr>
          <p:nvPr>
            <p:ph type="body" idx="1"/>
          </p:nvPr>
        </p:nvSpPr>
        <p:spPr>
          <a:xfrm>
            <a:off x="241160" y="625509"/>
            <a:ext cx="8772212" cy="4325815"/>
          </a:xfrm>
          <a:prstGeom prst="rect">
            <a:avLst/>
          </a:prstGeom>
          <a:noFill/>
          <a:ln>
            <a:noFill/>
          </a:ln>
        </p:spPr>
        <p:txBody>
          <a:bodyPr spcFirstLastPara="1" wrap="square" lIns="51431" tIns="25706" rIns="51431" bIns="25706" anchor="t" anchorCtr="0">
            <a:noAutofit/>
          </a:bodyPr>
          <a:lstStyle/>
          <a:p>
            <a:pPr marL="0" indent="0">
              <a:lnSpc>
                <a:spcPct val="115000"/>
              </a:lnSpc>
              <a:spcBef>
                <a:spcPts val="0"/>
              </a:spcBef>
              <a:buNone/>
            </a:pPr>
            <a:r>
              <a:rPr lang="en-US" sz="1750" dirty="0">
                <a:solidFill>
                  <a:srgbClr val="000000"/>
                </a:solidFill>
              </a:rPr>
              <a:t>Specifically, the Treasurer should:</a:t>
            </a:r>
            <a:endParaRPr sz="1750" dirty="0"/>
          </a:p>
          <a:p>
            <a:pPr marL="685800" marR="448151" lvl="2" indent="-339329">
              <a:lnSpc>
                <a:spcPct val="115000"/>
              </a:lnSpc>
              <a:spcBef>
                <a:spcPts val="4"/>
              </a:spcBef>
              <a:buSzPct val="90000"/>
              <a:buFont typeface="Arial"/>
              <a:buAutoNum type="arabicPeriod"/>
            </a:pPr>
            <a:r>
              <a:rPr lang="en-US" sz="1750" dirty="0">
                <a:solidFill>
                  <a:srgbClr val="000000"/>
                </a:solidFill>
              </a:rPr>
              <a:t>Maintain a checking account for the Area General Fund and be one of the authorized signers for the Area 21 checking account.</a:t>
            </a:r>
            <a:endParaRPr sz="1750" dirty="0"/>
          </a:p>
          <a:p>
            <a:pPr marL="685800" marR="461963" lvl="2" indent="-339329">
              <a:lnSpc>
                <a:spcPct val="115000"/>
              </a:lnSpc>
              <a:spcBef>
                <a:spcPts val="0"/>
              </a:spcBef>
              <a:buSzPct val="90000"/>
              <a:buFont typeface="Arial"/>
              <a:buAutoNum type="arabicPeriod"/>
            </a:pPr>
            <a:r>
              <a:rPr lang="en-US" sz="1750" dirty="0">
                <a:solidFill>
                  <a:srgbClr val="000000"/>
                </a:solidFill>
              </a:rPr>
              <a:t>Maintain a convenient, dedicated Southern IL Area 21 Post Office Box, and notify the Assembly and Groups of the postal address.</a:t>
            </a:r>
            <a:endParaRPr sz="1750" dirty="0"/>
          </a:p>
          <a:p>
            <a:pPr marL="685800" marR="461963" lvl="2" indent="-339329">
              <a:lnSpc>
                <a:spcPct val="115000"/>
              </a:lnSpc>
              <a:spcBef>
                <a:spcPts val="0"/>
              </a:spcBef>
              <a:buSzPct val="90000"/>
              <a:buFont typeface="Arial"/>
              <a:buAutoNum type="arabicPeriod"/>
            </a:pPr>
            <a:r>
              <a:rPr lang="en-US" sz="1750" dirty="0">
                <a:solidFill>
                  <a:srgbClr val="000000"/>
                </a:solidFill>
              </a:rPr>
              <a:t>Deposit all contributions and send acknowledgement thank you notes to the contributors.</a:t>
            </a:r>
            <a:endParaRPr sz="1750" dirty="0"/>
          </a:p>
          <a:p>
            <a:pPr marL="685800" marR="321469" lvl="2" indent="-339329">
              <a:lnSpc>
                <a:spcPct val="115000"/>
              </a:lnSpc>
              <a:spcBef>
                <a:spcPts val="0"/>
              </a:spcBef>
              <a:buSzPct val="90000"/>
              <a:buFont typeface="Arial"/>
              <a:buAutoNum type="arabicPeriod"/>
            </a:pPr>
            <a:r>
              <a:rPr lang="en-US" sz="1750" dirty="0">
                <a:solidFill>
                  <a:srgbClr val="000000"/>
                </a:solidFill>
              </a:rPr>
              <a:t>Attend Area Assemblies and present written financial reports documenting contributions by source, and expenses by check issued, which occurred since the previous Assembly.</a:t>
            </a:r>
            <a:endParaRPr sz="1750" dirty="0"/>
          </a:p>
          <a:p>
            <a:pPr marL="685800" marR="421481" lvl="2" indent="-339329">
              <a:lnSpc>
                <a:spcPct val="115000"/>
              </a:lnSpc>
              <a:spcBef>
                <a:spcPts val="0"/>
              </a:spcBef>
              <a:buSzPct val="90000"/>
              <a:buFont typeface="Arial"/>
              <a:buAutoNum type="arabicPeriod"/>
            </a:pPr>
            <a:r>
              <a:rPr lang="en-US" sz="1750" dirty="0">
                <a:solidFill>
                  <a:srgbClr val="000000"/>
                </a:solidFill>
              </a:rPr>
              <a:t>Pay all bills and other authorized disbursements in a timely manner. Bills paid and expense reimbursements should be summarized in a Chart of Accounts on a quarterly basis, with an annual summary.</a:t>
            </a:r>
            <a:endParaRPr sz="175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49"/>
        <p:cNvGrpSpPr/>
        <p:nvPr/>
      </p:nvGrpSpPr>
      <p:grpSpPr>
        <a:xfrm>
          <a:off x="0" y="0"/>
          <a:ext cx="0" cy="0"/>
          <a:chOff x="0" y="0"/>
          <a:chExt cx="0" cy="0"/>
        </a:xfrm>
      </p:grpSpPr>
      <p:sp>
        <p:nvSpPr>
          <p:cNvPr id="1050" name="Google Shape;1050;p49"/>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5.6 Area Treasurer (page 3 of 3)</a:t>
            </a:r>
            <a:endParaRPr dirty="0">
              <a:latin typeface="Arial"/>
              <a:ea typeface="Arial"/>
              <a:cs typeface="Arial"/>
              <a:sym typeface="Arial"/>
            </a:endParaRPr>
          </a:p>
        </p:txBody>
      </p:sp>
      <p:sp>
        <p:nvSpPr>
          <p:cNvPr id="1051" name="Google Shape;1051;p49"/>
          <p:cNvSpPr txBox="1">
            <a:spLocks noGrp="1"/>
          </p:cNvSpPr>
          <p:nvPr>
            <p:ph type="body" idx="1"/>
          </p:nvPr>
        </p:nvSpPr>
        <p:spPr>
          <a:xfrm>
            <a:off x="241160" y="625509"/>
            <a:ext cx="8772212" cy="4325815"/>
          </a:xfrm>
          <a:prstGeom prst="rect">
            <a:avLst/>
          </a:prstGeom>
          <a:noFill/>
          <a:ln>
            <a:noFill/>
          </a:ln>
        </p:spPr>
        <p:txBody>
          <a:bodyPr spcFirstLastPara="1" wrap="square" lIns="51431" tIns="25706" rIns="51431" bIns="25706" anchor="t" anchorCtr="0">
            <a:noAutofit/>
          </a:bodyPr>
          <a:lstStyle/>
          <a:p>
            <a:pPr marL="685800" marR="459581" lvl="2" indent="-346472">
              <a:lnSpc>
                <a:spcPct val="115000"/>
              </a:lnSpc>
              <a:spcBef>
                <a:spcPts val="0"/>
              </a:spcBef>
              <a:buSzPct val="90000"/>
              <a:buFont typeface="+mj-lt"/>
              <a:buAutoNum type="arabicPeriod" startAt="6"/>
            </a:pPr>
            <a:r>
              <a:rPr lang="en-US" sz="1750" dirty="0">
                <a:solidFill>
                  <a:srgbClr val="000000"/>
                </a:solidFill>
              </a:rPr>
              <a:t>Receive proposed annual budgets from Area Officers and Standing Committee Chairs for development of an Annual Budget.</a:t>
            </a:r>
            <a:endParaRPr lang="en-US" sz="1750" dirty="0">
              <a:solidFill>
                <a:schemeClr val="dk1"/>
              </a:solidFill>
            </a:endParaRPr>
          </a:p>
          <a:p>
            <a:pPr marL="685800" marR="459581" lvl="2" indent="-346472">
              <a:lnSpc>
                <a:spcPct val="115000"/>
              </a:lnSpc>
              <a:spcBef>
                <a:spcPts val="0"/>
              </a:spcBef>
              <a:buSzPct val="90000"/>
              <a:buFont typeface="Arial"/>
              <a:buAutoNum type="arabicPeriod" startAt="6"/>
            </a:pPr>
            <a:r>
              <a:rPr lang="en-US" sz="1750" dirty="0">
                <a:solidFill>
                  <a:schemeClr val="dk1"/>
                </a:solidFill>
              </a:rPr>
              <a:t>Develop an Annual Budget which provides adequate detail for anticipated Area 21 Expenses by Office, Committee Chairs, Scheduled Events, rents, fees, and miscellaneous. The Budget shall consider annual contributions and prudent reserves.</a:t>
            </a:r>
            <a:endParaRPr sz="1750" dirty="0"/>
          </a:p>
          <a:p>
            <a:pPr marL="685800" marR="422434" lvl="2" indent="-346472">
              <a:lnSpc>
                <a:spcPct val="115000"/>
              </a:lnSpc>
              <a:spcBef>
                <a:spcPts val="0"/>
              </a:spcBef>
              <a:buSzPct val="90000"/>
              <a:buFont typeface="Arial"/>
              <a:buAutoNum type="arabicPeriod" startAt="6"/>
            </a:pPr>
            <a:r>
              <a:rPr lang="en-US" sz="1750" dirty="0">
                <a:solidFill>
                  <a:schemeClr val="dk1"/>
                </a:solidFill>
              </a:rPr>
              <a:t>Attend and participate in the Area Assemblies, Area Conference, and Area Delegate’s Workshop.</a:t>
            </a:r>
            <a:endParaRPr sz="1750" dirty="0"/>
          </a:p>
          <a:p>
            <a:pPr marL="685800" marR="378619" lvl="2" indent="-346472">
              <a:lnSpc>
                <a:spcPct val="115000"/>
              </a:lnSpc>
              <a:spcBef>
                <a:spcPts val="0"/>
              </a:spcBef>
              <a:buSzPct val="90000"/>
              <a:buFont typeface="Arial"/>
              <a:buAutoNum type="arabicPeriod" startAt="6"/>
            </a:pPr>
            <a:r>
              <a:rPr lang="en-US" sz="1750" dirty="0">
                <a:solidFill>
                  <a:schemeClr val="dk1"/>
                </a:solidFill>
              </a:rPr>
              <a:t>Implement and maintain spreadsheet-style accounting tools for the management of the Area's financial affairs. Financial Records and Reports should be electronically transferable to future holders of the Office of Treasurer.</a:t>
            </a:r>
            <a:endParaRPr sz="1750" dirty="0"/>
          </a:p>
          <a:p>
            <a:pPr marL="685800" lvl="2" indent="-346472">
              <a:lnSpc>
                <a:spcPct val="115000"/>
              </a:lnSpc>
              <a:spcBef>
                <a:spcPts val="0"/>
              </a:spcBef>
              <a:buSzPct val="90000"/>
              <a:buFont typeface="Arial"/>
              <a:buAutoNum type="arabicPeriod" startAt="6"/>
            </a:pPr>
            <a:r>
              <a:rPr lang="en-US" sz="1750" dirty="0">
                <a:solidFill>
                  <a:schemeClr val="dk1"/>
                </a:solidFill>
              </a:rPr>
              <a:t>Responsible for encouraging financial support for the Area and GSO.</a:t>
            </a:r>
            <a:endParaRPr sz="1750" dirty="0"/>
          </a:p>
          <a:p>
            <a:pPr marL="685800" lvl="2" indent="-346472">
              <a:lnSpc>
                <a:spcPct val="115000"/>
              </a:lnSpc>
              <a:spcBef>
                <a:spcPts val="0"/>
              </a:spcBef>
              <a:buSzPct val="90000"/>
              <a:buFont typeface="Arial"/>
              <a:buAutoNum type="arabicPeriod" startAt="6"/>
            </a:pPr>
            <a:r>
              <a:rPr lang="en-US" sz="1750" dirty="0">
                <a:solidFill>
                  <a:schemeClr val="dk1"/>
                </a:solidFill>
              </a:rPr>
              <a:t>Performs any duties relevant to office, as documented in </a:t>
            </a:r>
            <a:r>
              <a:rPr lang="en-US" sz="1750" i="1" dirty="0">
                <a:solidFill>
                  <a:schemeClr val="dk1"/>
                </a:solidFill>
              </a:rPr>
              <a:t>The A.A. Service Manual </a:t>
            </a:r>
            <a:r>
              <a:rPr lang="en-US" sz="1750" dirty="0">
                <a:solidFill>
                  <a:schemeClr val="dk1"/>
                </a:solidFill>
              </a:rPr>
              <a:t>and </a:t>
            </a:r>
            <a:r>
              <a:rPr lang="en-US" sz="1750" i="1" dirty="0">
                <a:solidFill>
                  <a:schemeClr val="dk1"/>
                </a:solidFill>
              </a:rPr>
              <a:t>Area 21 Assembly Actions</a:t>
            </a:r>
            <a:r>
              <a:rPr lang="en-US" sz="1750" dirty="0">
                <a:solidFill>
                  <a:schemeClr val="dk1"/>
                </a:solidFill>
              </a:rPr>
              <a:t>.</a:t>
            </a:r>
            <a:endParaRPr sz="1750" dirty="0"/>
          </a:p>
          <a:p>
            <a:pPr marL="228612" marR="310039" lvl="1" indent="0">
              <a:lnSpc>
                <a:spcPct val="115000"/>
              </a:lnSpc>
              <a:spcBef>
                <a:spcPts val="8"/>
              </a:spcBef>
              <a:buNone/>
            </a:pPr>
            <a:endParaRPr sz="175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67"/>
        <p:cNvGrpSpPr/>
        <p:nvPr/>
      </p:nvGrpSpPr>
      <p:grpSpPr>
        <a:xfrm>
          <a:off x="0" y="0"/>
          <a:ext cx="0" cy="0"/>
          <a:chOff x="0" y="0"/>
          <a:chExt cx="0" cy="0"/>
        </a:xfrm>
      </p:grpSpPr>
      <p:sp>
        <p:nvSpPr>
          <p:cNvPr id="4" name="Google Shape;1074;p51">
            <a:extLst>
              <a:ext uri="{FF2B5EF4-FFF2-40B4-BE49-F238E27FC236}">
                <a16:creationId xmlns:a16="http://schemas.microsoft.com/office/drawing/2014/main" id="{927E3A7C-3032-7526-5B76-E64B08FEE8D4}"/>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5.7 Area Recording Secretary (page 1 of 2)</a:t>
            </a:r>
            <a:endParaRPr dirty="0">
              <a:latin typeface="Arial"/>
              <a:ea typeface="Arial"/>
              <a:cs typeface="Arial"/>
              <a:sym typeface="Arial"/>
            </a:endParaRPr>
          </a:p>
        </p:txBody>
      </p:sp>
      <p:sp>
        <p:nvSpPr>
          <p:cNvPr id="1069" name="Google Shape;1069;p50"/>
          <p:cNvSpPr txBox="1">
            <a:spLocks noGrp="1"/>
          </p:cNvSpPr>
          <p:nvPr>
            <p:ph type="body" idx="1"/>
          </p:nvPr>
        </p:nvSpPr>
        <p:spPr>
          <a:xfrm>
            <a:off x="539873" y="1031868"/>
            <a:ext cx="7886700" cy="3263400"/>
          </a:xfrm>
          <a:prstGeom prst="rect">
            <a:avLst/>
          </a:prstGeom>
          <a:noFill/>
          <a:ln>
            <a:noFill/>
          </a:ln>
        </p:spPr>
        <p:txBody>
          <a:bodyPr spcFirstLastPara="1" wrap="square" lIns="51431" tIns="25706" rIns="51431" bIns="25706" anchor="t" anchorCtr="0">
            <a:normAutofit/>
          </a:bodyPr>
          <a:lstStyle/>
          <a:p>
            <a:pPr marL="139697" indent="0">
              <a:buNone/>
            </a:pPr>
            <a:r>
              <a:rPr lang="en-US" sz="2000" dirty="0">
                <a:solidFill>
                  <a:schemeClr val="dk1"/>
                </a:solidFill>
              </a:rPr>
              <a:t>The Area Recording Secretary is responsible for taking the minutes of the Area Assemblies, compiling them in an orderly fashion, and forwarding them to the Area Registrar for timely distribution. This officer is also responsible for those clerical jobs as are necessary for the operation of the Area's business. Additionally, the Secretary maintains a chronological list of passed Area motions and actions.</a:t>
            </a:r>
            <a:endParaRPr sz="2000" dirty="0">
              <a:solidFill>
                <a:schemeClr val="dk1"/>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73"/>
        <p:cNvGrpSpPr/>
        <p:nvPr/>
      </p:nvGrpSpPr>
      <p:grpSpPr>
        <a:xfrm>
          <a:off x="0" y="0"/>
          <a:ext cx="0" cy="0"/>
          <a:chOff x="0" y="0"/>
          <a:chExt cx="0" cy="0"/>
        </a:xfrm>
      </p:grpSpPr>
      <p:sp>
        <p:nvSpPr>
          <p:cNvPr id="1074" name="Google Shape;1074;p51"/>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5.7 Area Recording Secretary (page 2 of 2)</a:t>
            </a:r>
            <a:endParaRPr dirty="0">
              <a:latin typeface="Arial"/>
              <a:ea typeface="Arial"/>
              <a:cs typeface="Arial"/>
              <a:sym typeface="Arial"/>
            </a:endParaRPr>
          </a:p>
        </p:txBody>
      </p:sp>
      <p:sp>
        <p:nvSpPr>
          <p:cNvPr id="1075" name="Google Shape;1075;p51"/>
          <p:cNvSpPr txBox="1">
            <a:spLocks noGrp="1"/>
          </p:cNvSpPr>
          <p:nvPr>
            <p:ph type="body" idx="1"/>
          </p:nvPr>
        </p:nvSpPr>
        <p:spPr>
          <a:xfrm>
            <a:off x="241160" y="602901"/>
            <a:ext cx="8772212" cy="4325815"/>
          </a:xfrm>
          <a:prstGeom prst="rect">
            <a:avLst/>
          </a:prstGeom>
          <a:noFill/>
          <a:ln>
            <a:noFill/>
          </a:ln>
        </p:spPr>
        <p:txBody>
          <a:bodyPr spcFirstLastPara="1" wrap="square" lIns="51431" tIns="25706" rIns="51431" bIns="25706" anchor="t" anchorCtr="0">
            <a:noAutofit/>
          </a:bodyPr>
          <a:lstStyle/>
          <a:p>
            <a:pPr marL="0" indent="0">
              <a:lnSpc>
                <a:spcPct val="115000"/>
              </a:lnSpc>
              <a:spcBef>
                <a:spcPts val="0"/>
              </a:spcBef>
              <a:buNone/>
            </a:pPr>
            <a:r>
              <a:rPr lang="en-US" sz="1750" dirty="0">
                <a:solidFill>
                  <a:srgbClr val="000000"/>
                </a:solidFill>
              </a:rPr>
              <a:t>Specifically, the Secretary should:</a:t>
            </a:r>
            <a:endParaRPr sz="1750" dirty="0"/>
          </a:p>
          <a:p>
            <a:pPr marL="685800" marR="800576" lvl="2" indent="-339329">
              <a:lnSpc>
                <a:spcPct val="115000"/>
              </a:lnSpc>
              <a:spcBef>
                <a:spcPts val="15"/>
              </a:spcBef>
              <a:buSzPct val="90000"/>
              <a:buFont typeface="Arial"/>
              <a:buAutoNum type="arabicPeriod"/>
            </a:pPr>
            <a:r>
              <a:rPr lang="en-US" sz="1750" dirty="0">
                <a:solidFill>
                  <a:srgbClr val="000000"/>
                </a:solidFill>
              </a:rPr>
              <a:t>Attend and participate in the Area Assemblies, Area Conference and the Area Delegate’s Workshop.</a:t>
            </a:r>
            <a:endParaRPr sz="1750" dirty="0"/>
          </a:p>
          <a:p>
            <a:pPr marL="685800" lvl="2" indent="-339329">
              <a:lnSpc>
                <a:spcPct val="115000"/>
              </a:lnSpc>
              <a:spcBef>
                <a:spcPts val="0"/>
              </a:spcBef>
              <a:buSzPct val="90000"/>
              <a:buFont typeface="Arial"/>
              <a:buAutoNum type="arabicPeriod"/>
            </a:pPr>
            <a:r>
              <a:rPr lang="en-US" sz="1750" dirty="0">
                <a:solidFill>
                  <a:srgbClr val="000000"/>
                </a:solidFill>
              </a:rPr>
              <a:t>Record the meetings of Area Assemblies to assist in the preparation of the minutes.</a:t>
            </a:r>
            <a:endParaRPr sz="1750" dirty="0"/>
          </a:p>
          <a:p>
            <a:pPr marL="685800" marR="298133" lvl="2" indent="-339329">
              <a:lnSpc>
                <a:spcPct val="115000"/>
              </a:lnSpc>
              <a:spcBef>
                <a:spcPts val="15"/>
              </a:spcBef>
              <a:buSzPct val="90000"/>
              <a:buFont typeface="Arial"/>
              <a:buAutoNum type="arabicPeriod"/>
            </a:pPr>
            <a:r>
              <a:rPr lang="en-US" sz="1750" dirty="0">
                <a:solidFill>
                  <a:srgbClr val="000000"/>
                </a:solidFill>
              </a:rPr>
              <a:t>Prepare electronic word-processed minutes on accepted and publicly available software, publishing a hard copy for file purposes. Electronically transferred minutes should be sent to the Registrar for distribution to Area Trusted Servants, DCMs, and </a:t>
            </a:r>
            <a:r>
              <a:rPr lang="en-US" sz="1750" dirty="0" err="1">
                <a:solidFill>
                  <a:srgbClr val="000000"/>
                </a:solidFill>
              </a:rPr>
              <a:t>GSRs</a:t>
            </a:r>
            <a:r>
              <a:rPr lang="en-US" sz="1750" dirty="0">
                <a:solidFill>
                  <a:srgbClr val="000000"/>
                </a:solidFill>
              </a:rPr>
              <a:t>.</a:t>
            </a:r>
            <a:endParaRPr sz="1750" dirty="0"/>
          </a:p>
          <a:p>
            <a:pPr marL="685800" lvl="2" indent="-339329">
              <a:lnSpc>
                <a:spcPct val="115000"/>
              </a:lnSpc>
              <a:spcBef>
                <a:spcPts val="0"/>
              </a:spcBef>
              <a:buSzPct val="90000"/>
              <a:buFont typeface="Arial"/>
              <a:buAutoNum type="arabicPeriod"/>
            </a:pPr>
            <a:r>
              <a:rPr lang="en-US" sz="1750" dirty="0">
                <a:solidFill>
                  <a:srgbClr val="000000"/>
                </a:solidFill>
              </a:rPr>
              <a:t>Provide copies of the minutes from the previous Assembly at each Area Assembly.</a:t>
            </a:r>
            <a:endParaRPr sz="1750" dirty="0"/>
          </a:p>
          <a:p>
            <a:pPr marL="685800" lvl="2" indent="-339329">
              <a:lnSpc>
                <a:spcPct val="115000"/>
              </a:lnSpc>
              <a:spcBef>
                <a:spcPts val="0"/>
              </a:spcBef>
              <a:buSzPct val="90000"/>
              <a:buFont typeface="Arial"/>
              <a:buAutoNum type="arabicPeriod"/>
            </a:pPr>
            <a:r>
              <a:rPr lang="en-US" sz="1750" dirty="0">
                <a:solidFill>
                  <a:srgbClr val="000000"/>
                </a:solidFill>
              </a:rPr>
              <a:t>Maintain electronic and hard copy files of the Assembly Minutes for Archive Purposes.</a:t>
            </a:r>
            <a:endParaRPr sz="1750" dirty="0"/>
          </a:p>
          <a:p>
            <a:pPr marL="685800" marR="302895" lvl="2" indent="-339329">
              <a:lnSpc>
                <a:spcPct val="115000"/>
              </a:lnSpc>
              <a:spcBef>
                <a:spcPts val="323"/>
              </a:spcBef>
              <a:buSzPct val="90000"/>
              <a:buFont typeface="Arial"/>
              <a:buAutoNum type="arabicPeriod"/>
            </a:pPr>
            <a:r>
              <a:rPr lang="en-US" sz="1750" dirty="0">
                <a:solidFill>
                  <a:srgbClr val="000000"/>
                </a:solidFill>
              </a:rPr>
              <a:t>Perform any duties relevant to office as documented in </a:t>
            </a:r>
            <a:r>
              <a:rPr lang="en-US" sz="1750" i="1" dirty="0">
                <a:solidFill>
                  <a:srgbClr val="000000"/>
                </a:solidFill>
              </a:rPr>
              <a:t>The A.A. Service Manual </a:t>
            </a:r>
            <a:r>
              <a:rPr lang="en-US" sz="1750" dirty="0">
                <a:solidFill>
                  <a:srgbClr val="000000"/>
                </a:solidFill>
              </a:rPr>
              <a:t>or </a:t>
            </a:r>
            <a:r>
              <a:rPr lang="en-US" sz="1750" i="1" dirty="0">
                <a:solidFill>
                  <a:srgbClr val="000000"/>
                </a:solidFill>
              </a:rPr>
              <a:t>Area 21 Assembly Actions</a:t>
            </a:r>
            <a:r>
              <a:rPr lang="en-US" sz="1750" dirty="0">
                <a:solidFill>
                  <a:srgbClr val="000000"/>
                </a:solidFill>
              </a:rPr>
              <a:t>.</a:t>
            </a:r>
            <a:endParaRPr sz="1750" dirty="0"/>
          </a:p>
          <a:p>
            <a:pPr marL="0" indent="0">
              <a:lnSpc>
                <a:spcPct val="115000"/>
              </a:lnSpc>
              <a:spcBef>
                <a:spcPts val="720"/>
              </a:spcBef>
              <a:buNone/>
            </a:pPr>
            <a:endParaRPr sz="165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48">
          <a:extLst>
            <a:ext uri="{FF2B5EF4-FFF2-40B4-BE49-F238E27FC236}">
              <a16:creationId xmlns:a16="http://schemas.microsoft.com/office/drawing/2014/main" id="{859AF57B-6542-7FC5-4B9E-44BB4BD8D878}"/>
            </a:ext>
          </a:extLst>
        </p:cNvPr>
        <p:cNvGrpSpPr/>
        <p:nvPr/>
      </p:nvGrpSpPr>
      <p:grpSpPr>
        <a:xfrm>
          <a:off x="0" y="0"/>
          <a:ext cx="0" cy="0"/>
          <a:chOff x="0" y="0"/>
          <a:chExt cx="0" cy="0"/>
        </a:xfrm>
      </p:grpSpPr>
      <p:sp>
        <p:nvSpPr>
          <p:cNvPr id="4" name="Google Shape;855;p37">
            <a:extLst>
              <a:ext uri="{FF2B5EF4-FFF2-40B4-BE49-F238E27FC236}">
                <a16:creationId xmlns:a16="http://schemas.microsoft.com/office/drawing/2014/main" id="{DC6F6217-E399-11C7-5989-2F5FC14AF5D4}"/>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5.2 Area Chair (page 1 of 3)</a:t>
            </a:r>
            <a:endParaRPr dirty="0">
              <a:latin typeface="Arial"/>
              <a:ea typeface="Arial"/>
              <a:cs typeface="Arial"/>
              <a:sym typeface="Arial"/>
            </a:endParaRPr>
          </a:p>
        </p:txBody>
      </p:sp>
      <p:sp>
        <p:nvSpPr>
          <p:cNvPr id="850" name="Google Shape;850;p36">
            <a:extLst>
              <a:ext uri="{FF2B5EF4-FFF2-40B4-BE49-F238E27FC236}">
                <a16:creationId xmlns:a16="http://schemas.microsoft.com/office/drawing/2014/main" id="{58F6DBAB-0612-E3B3-C1E2-5805E1CCE3C4}"/>
              </a:ext>
            </a:extLst>
          </p:cNvPr>
          <p:cNvSpPr txBox="1">
            <a:spLocks noGrp="1"/>
          </p:cNvSpPr>
          <p:nvPr>
            <p:ph type="body" idx="1"/>
          </p:nvPr>
        </p:nvSpPr>
        <p:spPr>
          <a:xfrm>
            <a:off x="628650" y="940050"/>
            <a:ext cx="7886700" cy="3263400"/>
          </a:xfrm>
          <a:prstGeom prst="rect">
            <a:avLst/>
          </a:prstGeom>
          <a:noFill/>
          <a:ln>
            <a:noFill/>
          </a:ln>
        </p:spPr>
        <p:txBody>
          <a:bodyPr spcFirstLastPara="1" wrap="square" lIns="51431" tIns="25706" rIns="51431" bIns="25706" anchor="t" anchorCtr="0">
            <a:normAutofit/>
          </a:bodyPr>
          <a:lstStyle/>
          <a:p>
            <a:pPr marL="139697" indent="0">
              <a:buNone/>
            </a:pPr>
            <a:r>
              <a:rPr lang="en-US" sz="2100" dirty="0">
                <a:solidFill>
                  <a:schemeClr val="dk1"/>
                </a:solidFill>
              </a:rPr>
              <a:t>This Officer's primary responsibility is to prepare the agenda and preside over the Area Assembly, conducting the meetings in an orderly fashion. The Area Chair's responsibilities also include appointing the Committee Chairs, representing the Area in meetings of the Illinois State Conference Committee, and representing the Area at the East Central Region Conference of Delegates Past and Present, and the East Central Regional Conference.</a:t>
            </a:r>
            <a:endParaRPr sz="2100" dirty="0"/>
          </a:p>
          <a:p>
            <a:pPr marL="139697" indent="0">
              <a:buNone/>
            </a:pPr>
            <a:r>
              <a:rPr lang="en-US" sz="2100" dirty="0">
                <a:solidFill>
                  <a:schemeClr val="dk1"/>
                </a:solidFill>
              </a:rPr>
              <a:t>This officer’s signature is included on the area bank account signature card for emergency use only.</a:t>
            </a:r>
            <a:endParaRPr sz="2100" dirty="0"/>
          </a:p>
          <a:p>
            <a:pPr marL="139697" indent="0">
              <a:buNone/>
            </a:pPr>
            <a:endParaRPr sz="2100" dirty="0">
              <a:solidFill>
                <a:schemeClr val="dk1"/>
              </a:solidFill>
            </a:endParaRPr>
          </a:p>
        </p:txBody>
      </p:sp>
    </p:spTree>
    <p:extLst>
      <p:ext uri="{BB962C8B-B14F-4D97-AF65-F5344CB8AC3E}">
        <p14:creationId xmlns:p14="http://schemas.microsoft.com/office/powerpoint/2010/main" val="347976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54">
          <a:extLst>
            <a:ext uri="{FF2B5EF4-FFF2-40B4-BE49-F238E27FC236}">
              <a16:creationId xmlns:a16="http://schemas.microsoft.com/office/drawing/2014/main" id="{59B35746-E28D-4FF4-E5E8-EA5C767E1CBC}"/>
            </a:ext>
          </a:extLst>
        </p:cNvPr>
        <p:cNvGrpSpPr/>
        <p:nvPr/>
      </p:nvGrpSpPr>
      <p:grpSpPr>
        <a:xfrm>
          <a:off x="0" y="0"/>
          <a:ext cx="0" cy="0"/>
          <a:chOff x="0" y="0"/>
          <a:chExt cx="0" cy="0"/>
        </a:xfrm>
      </p:grpSpPr>
      <p:sp>
        <p:nvSpPr>
          <p:cNvPr id="855" name="Google Shape;855;p37">
            <a:extLst>
              <a:ext uri="{FF2B5EF4-FFF2-40B4-BE49-F238E27FC236}">
                <a16:creationId xmlns:a16="http://schemas.microsoft.com/office/drawing/2014/main" id="{08609BD0-D297-E10F-1603-55F71A21E33B}"/>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5.2 Area Chair (page 2 of 3)</a:t>
            </a:r>
            <a:endParaRPr dirty="0">
              <a:latin typeface="Arial"/>
              <a:ea typeface="Arial"/>
              <a:cs typeface="Arial"/>
              <a:sym typeface="Arial"/>
            </a:endParaRPr>
          </a:p>
        </p:txBody>
      </p:sp>
      <p:sp>
        <p:nvSpPr>
          <p:cNvPr id="856" name="Google Shape;856;p37">
            <a:extLst>
              <a:ext uri="{FF2B5EF4-FFF2-40B4-BE49-F238E27FC236}">
                <a16:creationId xmlns:a16="http://schemas.microsoft.com/office/drawing/2014/main" id="{72FFE93A-B525-928C-ED3F-DD0FA6840F04}"/>
              </a:ext>
            </a:extLst>
          </p:cNvPr>
          <p:cNvSpPr txBox="1">
            <a:spLocks noGrp="1"/>
          </p:cNvSpPr>
          <p:nvPr>
            <p:ph type="body" idx="1"/>
          </p:nvPr>
        </p:nvSpPr>
        <p:spPr>
          <a:xfrm>
            <a:off x="241160" y="602901"/>
            <a:ext cx="8772212" cy="4325815"/>
          </a:xfrm>
          <a:prstGeom prst="rect">
            <a:avLst/>
          </a:prstGeom>
          <a:noFill/>
          <a:ln>
            <a:noFill/>
          </a:ln>
        </p:spPr>
        <p:txBody>
          <a:bodyPr spcFirstLastPara="1" wrap="square" lIns="51431" tIns="25706" rIns="51431" bIns="25706" anchor="t" anchorCtr="0">
            <a:noAutofit/>
          </a:bodyPr>
          <a:lstStyle/>
          <a:p>
            <a:pPr marL="0" indent="0">
              <a:lnSpc>
                <a:spcPct val="115000"/>
              </a:lnSpc>
              <a:spcBef>
                <a:spcPts val="720"/>
              </a:spcBef>
              <a:buNone/>
            </a:pPr>
            <a:r>
              <a:rPr lang="en-US" sz="1750" dirty="0">
                <a:solidFill>
                  <a:srgbClr val="000000"/>
                </a:solidFill>
              </a:rPr>
              <a:t>Specifically, the Area Chair should:</a:t>
            </a:r>
            <a:endParaRPr sz="1750" dirty="0"/>
          </a:p>
          <a:p>
            <a:pPr marL="689371" marR="350996" lvl="1" indent="-342900">
              <a:lnSpc>
                <a:spcPct val="115000"/>
              </a:lnSpc>
              <a:spcBef>
                <a:spcPts val="15"/>
              </a:spcBef>
              <a:buSzPct val="95000"/>
              <a:buFont typeface="+mj-lt"/>
              <a:buAutoNum type="arabicPeriod"/>
            </a:pPr>
            <a:r>
              <a:rPr lang="en-US" sz="1750" dirty="0">
                <a:solidFill>
                  <a:schemeClr val="dk1"/>
                </a:solidFill>
              </a:rPr>
              <a:t>Provide leadership, organization, and communication within the Area Service Structure, toward the end of fulfilling </a:t>
            </a:r>
            <a:r>
              <a:rPr lang="en-US" sz="1750" dirty="0" err="1">
                <a:solidFill>
                  <a:schemeClr val="dk1"/>
                </a:solidFill>
              </a:rPr>
              <a:t>A.A.'s</a:t>
            </a:r>
            <a:r>
              <a:rPr lang="en-US" sz="1750" dirty="0">
                <a:solidFill>
                  <a:schemeClr val="dk1"/>
                </a:solidFill>
              </a:rPr>
              <a:t> primary purpose.</a:t>
            </a:r>
            <a:endParaRPr sz="1750" dirty="0"/>
          </a:p>
          <a:p>
            <a:pPr marL="689371" lvl="1" indent="-342900">
              <a:lnSpc>
                <a:spcPct val="115000"/>
              </a:lnSpc>
              <a:spcBef>
                <a:spcPts val="0"/>
              </a:spcBef>
              <a:buSzPct val="95000"/>
              <a:buFont typeface="+mj-lt"/>
              <a:buAutoNum type="arabicPeriod"/>
            </a:pPr>
            <a:r>
              <a:rPr lang="en-US" sz="1750" dirty="0">
                <a:solidFill>
                  <a:schemeClr val="dk1"/>
                </a:solidFill>
              </a:rPr>
              <a:t>Chair Area 21 Assemblies:</a:t>
            </a:r>
            <a:endParaRPr sz="1750" dirty="0"/>
          </a:p>
          <a:p>
            <a:pPr marL="1146560" marR="288131" lvl="3" indent="-342900">
              <a:lnSpc>
                <a:spcPct val="115000"/>
              </a:lnSpc>
              <a:spcBef>
                <a:spcPts val="15"/>
              </a:spcBef>
              <a:buSzPct val="95000"/>
              <a:buFont typeface="+mj-lt"/>
              <a:buAutoNum type="arabicPeriod"/>
            </a:pPr>
            <a:r>
              <a:rPr lang="en-US" sz="1750" dirty="0">
                <a:solidFill>
                  <a:schemeClr val="dk1"/>
                </a:solidFill>
              </a:rPr>
              <a:t>At the September Assembly, in even-numbered years, conduct elections for the Area Officers in accordance with Third Legacy Procedures as defined in The A.A. Service Manual. Votes are cast by use of prepared ballot forms.</a:t>
            </a:r>
            <a:endParaRPr sz="1750" dirty="0"/>
          </a:p>
          <a:p>
            <a:pPr marL="1146560" marR="288131" lvl="3" indent="-342900">
              <a:lnSpc>
                <a:spcPct val="115000"/>
              </a:lnSpc>
              <a:spcBef>
                <a:spcPts val="15"/>
              </a:spcBef>
              <a:buSzPct val="95000"/>
              <a:buFont typeface="+mj-lt"/>
              <a:buAutoNum type="arabicPeriod"/>
            </a:pPr>
            <a:r>
              <a:rPr lang="en-US" sz="1750" dirty="0">
                <a:solidFill>
                  <a:schemeClr val="dk1"/>
                </a:solidFill>
              </a:rPr>
              <a:t>Conducts elections for nominees for East Central Regional (ECR) Trustee and Trustee-at-Large that may take place within his or her term.</a:t>
            </a:r>
            <a:endParaRPr sz="1750" dirty="0"/>
          </a:p>
          <a:p>
            <a:pPr marL="689371" lvl="1" indent="-342900">
              <a:lnSpc>
                <a:spcPct val="115000"/>
              </a:lnSpc>
              <a:spcBef>
                <a:spcPts val="0"/>
              </a:spcBef>
              <a:buSzPct val="95000"/>
              <a:buFont typeface="+mj-lt"/>
              <a:buAutoNum type="arabicPeriod"/>
            </a:pPr>
            <a:r>
              <a:rPr lang="en-US" sz="1750" dirty="0">
                <a:solidFill>
                  <a:schemeClr val="dk1"/>
                </a:solidFill>
              </a:rPr>
              <a:t>Notify the Area Committee of scheduled Area Committee meetings and Assemblies.</a:t>
            </a:r>
            <a:endParaRPr sz="1750" dirty="0"/>
          </a:p>
          <a:p>
            <a:pPr marL="689371" marR="469106" lvl="1" indent="-342900">
              <a:lnSpc>
                <a:spcPct val="115000"/>
              </a:lnSpc>
              <a:spcBef>
                <a:spcPts val="15"/>
              </a:spcBef>
              <a:buSzPct val="95000"/>
              <a:buFont typeface="+mj-lt"/>
              <a:buAutoNum type="arabicPeriod"/>
            </a:pPr>
            <a:r>
              <a:rPr lang="en-US" sz="1750" dirty="0">
                <a:solidFill>
                  <a:schemeClr val="dk1"/>
                </a:solidFill>
              </a:rPr>
              <a:t>Attend and participate in the Area 21 Assemblies, Illinois State Conference, and East Central Region Conference of Delegates Past and Present.</a:t>
            </a:r>
            <a:endParaRPr sz="1750" dirty="0"/>
          </a:p>
          <a:p>
            <a:pPr marL="689371" lvl="1" indent="-342900">
              <a:lnSpc>
                <a:spcPct val="115000"/>
              </a:lnSpc>
              <a:spcBef>
                <a:spcPts val="0"/>
              </a:spcBef>
              <a:buSzPct val="95000"/>
              <a:buFont typeface="+mj-lt"/>
              <a:buAutoNum type="arabicPeriod"/>
            </a:pPr>
            <a:r>
              <a:rPr lang="en-US" sz="1750" dirty="0">
                <a:solidFill>
                  <a:schemeClr val="dk1"/>
                </a:solidFill>
              </a:rPr>
              <a:t>Attend and participate in the East Central Regional Conference.</a:t>
            </a:r>
            <a:endParaRPr sz="1750" dirty="0"/>
          </a:p>
        </p:txBody>
      </p:sp>
    </p:spTree>
    <p:extLst>
      <p:ext uri="{BB962C8B-B14F-4D97-AF65-F5344CB8AC3E}">
        <p14:creationId xmlns:p14="http://schemas.microsoft.com/office/powerpoint/2010/main" val="9155714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79D7517C-34D3-0756-83D1-9B3AEE549A55}"/>
            </a:ext>
          </a:extLst>
        </p:cNvPr>
        <p:cNvGrpSpPr/>
        <p:nvPr/>
      </p:nvGrpSpPr>
      <p:grpSpPr>
        <a:xfrm>
          <a:off x="0" y="0"/>
          <a:ext cx="0" cy="0"/>
          <a:chOff x="0" y="0"/>
          <a:chExt cx="0" cy="0"/>
        </a:xfrm>
      </p:grpSpPr>
      <p:sp>
        <p:nvSpPr>
          <p:cNvPr id="861" name="Google Shape;861;p38">
            <a:extLst>
              <a:ext uri="{FF2B5EF4-FFF2-40B4-BE49-F238E27FC236}">
                <a16:creationId xmlns:a16="http://schemas.microsoft.com/office/drawing/2014/main" id="{D8612A8F-C5EE-7294-39DD-5BF60C69B9A2}"/>
              </a:ext>
            </a:extLst>
          </p:cNvPr>
          <p:cNvSpPr txBox="1">
            <a:spLocks noGrp="1"/>
          </p:cNvSpPr>
          <p:nvPr>
            <p:ph type="title"/>
          </p:nvPr>
        </p:nvSpPr>
        <p:spPr>
          <a:xfrm>
            <a:off x="628650" y="273844"/>
            <a:ext cx="7886700" cy="329057"/>
          </a:xfrm>
          <a:prstGeom prst="rect">
            <a:avLst/>
          </a:prstGeom>
          <a:noFill/>
          <a:ln>
            <a:noFill/>
          </a:ln>
        </p:spPr>
        <p:txBody>
          <a:bodyPr spcFirstLastPara="1" wrap="square" lIns="51431" tIns="25706" rIns="51431" bIns="25706" anchor="ctr" anchorCtr="0">
            <a:normAutofit fontScale="90000"/>
          </a:bodyPr>
          <a:lstStyle/>
          <a:p>
            <a:pPr>
              <a:buSzPct val="55554"/>
            </a:pPr>
            <a:r>
              <a:rPr lang="en-US" sz="2100" b="1" dirty="0">
                <a:solidFill>
                  <a:srgbClr val="2D5294"/>
                </a:solidFill>
              </a:rPr>
              <a:t>5.2 Area Chair (page 3 of 3)</a:t>
            </a:r>
            <a:endParaRPr dirty="0">
              <a:latin typeface="Arial"/>
              <a:ea typeface="Arial"/>
              <a:cs typeface="Arial"/>
              <a:sym typeface="Arial"/>
            </a:endParaRPr>
          </a:p>
        </p:txBody>
      </p:sp>
      <p:sp>
        <p:nvSpPr>
          <p:cNvPr id="862" name="Google Shape;862;p38">
            <a:extLst>
              <a:ext uri="{FF2B5EF4-FFF2-40B4-BE49-F238E27FC236}">
                <a16:creationId xmlns:a16="http://schemas.microsoft.com/office/drawing/2014/main" id="{1B6980BA-D45A-B4A2-4653-345D38D8A0B7}"/>
              </a:ext>
            </a:extLst>
          </p:cNvPr>
          <p:cNvSpPr txBox="1">
            <a:spLocks noGrp="1"/>
          </p:cNvSpPr>
          <p:nvPr>
            <p:ph type="body" idx="1"/>
          </p:nvPr>
        </p:nvSpPr>
        <p:spPr>
          <a:xfrm>
            <a:off x="241160" y="693334"/>
            <a:ext cx="8772212" cy="4062049"/>
          </a:xfrm>
          <a:prstGeom prst="rect">
            <a:avLst/>
          </a:prstGeom>
          <a:noFill/>
          <a:ln>
            <a:noFill/>
          </a:ln>
        </p:spPr>
        <p:txBody>
          <a:bodyPr spcFirstLastPara="1" wrap="square" lIns="51431" tIns="25706" rIns="51431" bIns="25706" anchor="t" anchorCtr="0">
            <a:noAutofit/>
          </a:bodyPr>
          <a:lstStyle/>
          <a:p>
            <a:pPr marL="689372" lvl="1" indent="-342900">
              <a:lnSpc>
                <a:spcPct val="115000"/>
              </a:lnSpc>
              <a:spcBef>
                <a:spcPts val="0"/>
              </a:spcBef>
              <a:buSzPct val="88000"/>
              <a:buFont typeface="+mj-lt"/>
              <a:buAutoNum type="arabicPeriod" startAt="6"/>
            </a:pPr>
            <a:r>
              <a:rPr lang="en-US" sz="1750" dirty="0">
                <a:solidFill>
                  <a:schemeClr val="dk1"/>
                </a:solidFill>
              </a:rPr>
              <a:t>Attend and participate in the East Central Regional Forum.</a:t>
            </a:r>
            <a:endParaRPr lang="en-US" sz="1750" dirty="0"/>
          </a:p>
          <a:p>
            <a:pPr marL="689372" lvl="1" indent="-342900">
              <a:lnSpc>
                <a:spcPct val="115000"/>
              </a:lnSpc>
              <a:spcBef>
                <a:spcPts val="0"/>
              </a:spcBef>
              <a:buSzPct val="88000"/>
              <a:buFont typeface="Arial"/>
              <a:buAutoNum type="arabicPeriod" startAt="6"/>
            </a:pPr>
            <a:r>
              <a:rPr lang="en-US" sz="1750" dirty="0">
                <a:solidFill>
                  <a:schemeClr val="dk1"/>
                </a:solidFill>
              </a:rPr>
              <a:t>Attend and participate in applicable Local Forums.</a:t>
            </a:r>
            <a:endParaRPr sz="1750" dirty="0"/>
          </a:p>
          <a:p>
            <a:pPr marR="310039" lvl="1" indent="-339329">
              <a:lnSpc>
                <a:spcPct val="115000"/>
              </a:lnSpc>
              <a:spcBef>
                <a:spcPts val="23"/>
              </a:spcBef>
              <a:buSzPct val="88000"/>
              <a:buFont typeface="Arial"/>
              <a:buAutoNum type="arabicPeriod" startAt="6"/>
            </a:pPr>
            <a:r>
              <a:rPr lang="en-US" sz="1750" dirty="0">
                <a:solidFill>
                  <a:schemeClr val="dk1"/>
                </a:solidFill>
              </a:rPr>
              <a:t>Attend and participate in service-related workshops within Area 21 when asked and able to do so.</a:t>
            </a:r>
            <a:endParaRPr sz="1750" dirty="0"/>
          </a:p>
          <a:p>
            <a:pPr lvl="1" indent="-339329">
              <a:lnSpc>
                <a:spcPct val="115000"/>
              </a:lnSpc>
              <a:spcBef>
                <a:spcPts val="0"/>
              </a:spcBef>
              <a:buSzPct val="88000"/>
              <a:buFont typeface="Arial"/>
              <a:buAutoNum type="arabicPeriod" startAt="6"/>
            </a:pPr>
            <a:r>
              <a:rPr lang="en-US" sz="1750" dirty="0">
                <a:solidFill>
                  <a:schemeClr val="dk1"/>
                </a:solidFill>
              </a:rPr>
              <a:t>Cooperate with the Area Delegate in helping groups or districts solve problems.</a:t>
            </a:r>
            <a:endParaRPr sz="1750" dirty="0"/>
          </a:p>
          <a:p>
            <a:pPr lvl="1" indent="-339329">
              <a:lnSpc>
                <a:spcPct val="115000"/>
              </a:lnSpc>
              <a:spcBef>
                <a:spcPts val="0"/>
              </a:spcBef>
              <a:buSzPct val="88000"/>
              <a:buFont typeface="Arial"/>
              <a:buAutoNum type="arabicPeriod" startAt="6"/>
            </a:pPr>
            <a:r>
              <a:rPr lang="en-US" sz="1750" dirty="0">
                <a:solidFill>
                  <a:schemeClr val="dk1"/>
                </a:solidFill>
              </a:rPr>
              <a:t>Be one of the authorized signers for the Area 21 checking account.</a:t>
            </a:r>
            <a:endParaRPr sz="1750" dirty="0"/>
          </a:p>
          <a:p>
            <a:pPr marR="332899" lvl="1" indent="-339329">
              <a:lnSpc>
                <a:spcPct val="115000"/>
              </a:lnSpc>
              <a:spcBef>
                <a:spcPts val="15"/>
              </a:spcBef>
              <a:buSzPct val="88000"/>
              <a:buFont typeface="Arial"/>
              <a:buAutoNum type="arabicPeriod" startAt="6"/>
            </a:pPr>
            <a:r>
              <a:rPr lang="en-US" sz="1750" dirty="0">
                <a:solidFill>
                  <a:schemeClr val="dk1"/>
                </a:solidFill>
              </a:rPr>
              <a:t>Create Area 21 Events Calendar for Upcoming Year. Send to Webmaster for posting on the Area 21 website. Provide copies of the Events Calendar to the March Area Assembly.</a:t>
            </a:r>
            <a:endParaRPr sz="1750" dirty="0"/>
          </a:p>
          <a:p>
            <a:pPr marR="297180" lvl="1" indent="-339329">
              <a:lnSpc>
                <a:spcPct val="115000"/>
              </a:lnSpc>
              <a:spcBef>
                <a:spcPts val="0"/>
              </a:spcBef>
              <a:buSzPct val="88000"/>
              <a:buFont typeface="Arial"/>
              <a:buAutoNum type="arabicPeriod" startAt="6"/>
            </a:pPr>
            <a:r>
              <a:rPr lang="en-US" sz="1750" dirty="0">
                <a:solidFill>
                  <a:schemeClr val="dk1"/>
                </a:solidFill>
              </a:rPr>
              <a:t>Keeps the Alternate Chair fully informed and active, so that the Alternate can replace the Chair in an emergency.</a:t>
            </a:r>
            <a:endParaRPr sz="1750" dirty="0"/>
          </a:p>
          <a:p>
            <a:pPr marR="297180" lvl="1" indent="-339329">
              <a:lnSpc>
                <a:spcPct val="115000"/>
              </a:lnSpc>
              <a:spcBef>
                <a:spcPts val="0"/>
              </a:spcBef>
              <a:buSzPct val="88000"/>
              <a:buFont typeface="Arial"/>
              <a:buAutoNum type="arabicPeriod" startAt="6"/>
            </a:pPr>
            <a:r>
              <a:rPr lang="en-US" sz="1750" dirty="0">
                <a:solidFill>
                  <a:schemeClr val="dk1"/>
                </a:solidFill>
              </a:rPr>
              <a:t>Perform duties relevant to office, as documented in The A.A. Service Manual or Area 21 Assembly Actions.</a:t>
            </a:r>
            <a:endParaRPr sz="1750" dirty="0"/>
          </a:p>
        </p:txBody>
      </p:sp>
    </p:spTree>
    <p:extLst>
      <p:ext uri="{BB962C8B-B14F-4D97-AF65-F5344CB8AC3E}">
        <p14:creationId xmlns:p14="http://schemas.microsoft.com/office/powerpoint/2010/main" val="6277600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39"/>
          <p:cNvSpPr txBox="1">
            <a:spLocks noGrp="1"/>
          </p:cNvSpPr>
          <p:nvPr>
            <p:ph type="title"/>
          </p:nvPr>
        </p:nvSpPr>
        <p:spPr>
          <a:prstGeom prst="rect">
            <a:avLst/>
          </a:prstGeom>
          <a:noFill/>
          <a:ln>
            <a:noFill/>
          </a:ln>
        </p:spPr>
        <p:txBody>
          <a:bodyPr spcFirstLastPara="1" wrap="square" lIns="51431" tIns="25706" rIns="51431" bIns="25706" anchor="ctr" anchorCtr="0">
            <a:normAutofit/>
          </a:bodyPr>
          <a:lstStyle/>
          <a:p>
            <a:r>
              <a:rPr lang="en-US" sz="2100" b="1" dirty="0">
                <a:solidFill>
                  <a:srgbClr val="2D5294"/>
                </a:solidFill>
              </a:rPr>
              <a:t> 5.3 Alternate Area Chair</a:t>
            </a:r>
            <a:br>
              <a:rPr lang="en-US" sz="2100" b="1" dirty="0"/>
            </a:br>
            <a:endParaRPr dirty="0">
              <a:latin typeface="Arial"/>
              <a:ea typeface="Arial"/>
              <a:cs typeface="Arial"/>
              <a:sym typeface="Arial"/>
            </a:endParaRPr>
          </a:p>
        </p:txBody>
      </p:sp>
      <p:sp>
        <p:nvSpPr>
          <p:cNvPr id="868" name="Google Shape;868;p39"/>
          <p:cNvSpPr txBox="1">
            <a:spLocks noGrp="1"/>
          </p:cNvSpPr>
          <p:nvPr>
            <p:ph type="body" idx="1"/>
          </p:nvPr>
        </p:nvSpPr>
        <p:spPr>
          <a:prstGeom prst="rect">
            <a:avLst/>
          </a:prstGeom>
          <a:noFill/>
          <a:ln>
            <a:noFill/>
          </a:ln>
        </p:spPr>
        <p:txBody>
          <a:bodyPr spcFirstLastPara="1" wrap="square" lIns="51431" tIns="25706" rIns="51431" bIns="25706" anchor="t" anchorCtr="0">
            <a:normAutofit/>
          </a:bodyPr>
          <a:lstStyle/>
          <a:p>
            <a:pPr marL="139697" indent="0">
              <a:buNone/>
            </a:pPr>
            <a:r>
              <a:rPr lang="en-US" sz="2000" dirty="0">
                <a:solidFill>
                  <a:schemeClr val="dk1"/>
                </a:solidFill>
              </a:rPr>
              <a:t>This Officer's primary responsibility is to assume the responsibilities of the Area Chair in the event the elected Area Chair is unable to perform their duties; with other specific duties as delegated by the Area Chair.</a:t>
            </a:r>
            <a:endParaRPr sz="2000" dirty="0"/>
          </a:p>
        </p:txBody>
      </p:sp>
    </p:spTree>
    <p:extLst>
      <p:ext uri="{BB962C8B-B14F-4D97-AF65-F5344CB8AC3E}">
        <p14:creationId xmlns:p14="http://schemas.microsoft.com/office/powerpoint/2010/main" val="42032188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118"/>
          <p:cNvSpPr>
            <a:spLocks noGrp="1"/>
          </p:cNvSpPr>
          <p:nvPr>
            <p:ph type="title"/>
          </p:nvPr>
        </p:nvSpPr>
        <p:spPr>
          <a:xfrm>
            <a:off x="278892" y="285580"/>
            <a:ext cx="8586216" cy="1974501"/>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385623"/>
              </a:buClr>
              <a:buSzPts val="2969"/>
              <a:buFont typeface="Arial"/>
              <a:buNone/>
            </a:pPr>
            <a:r>
              <a:rPr lang="en" sz="4000" i="0" u="none" strike="noStrike" dirty="0">
                <a:solidFill>
                  <a:schemeClr val="dk1"/>
                </a:solidFill>
                <a:latin typeface="Calibri"/>
                <a:ea typeface="Calibri"/>
                <a:cs typeface="Calibri"/>
                <a:sym typeface="Calibri"/>
              </a:rPr>
              <a:t>LUNCH BREAK / C</a:t>
            </a:r>
            <a:r>
              <a:rPr lang="en" sz="4000" dirty="0">
                <a:latin typeface="Calibri"/>
                <a:ea typeface="Calibri"/>
                <a:cs typeface="Calibri"/>
                <a:sym typeface="Calibri"/>
              </a:rPr>
              <a:t>OMMITTEE BREAKOUTS</a:t>
            </a:r>
            <a:r>
              <a:rPr lang="en" sz="4000" i="0" u="none" strike="noStrike" dirty="0">
                <a:solidFill>
                  <a:schemeClr val="dk1"/>
                </a:solidFill>
                <a:latin typeface="Calibri"/>
                <a:ea typeface="Calibri"/>
                <a:cs typeface="Calibri"/>
                <a:sym typeface="Calibri"/>
              </a:rPr>
              <a:t> </a:t>
            </a:r>
            <a:endParaRPr sz="4000" i="0" u="none" strike="noStrike" dirty="0">
              <a:solidFill>
                <a:schemeClr val="dk1"/>
              </a:solidFill>
              <a:latin typeface="Calibri"/>
              <a:ea typeface="Calibri"/>
              <a:cs typeface="Calibri"/>
              <a:sym typeface="Calibri"/>
            </a:endParaRPr>
          </a:p>
          <a:p>
            <a:pPr marL="0" lvl="0" indent="0" algn="ctr" rtl="0">
              <a:lnSpc>
                <a:spcPct val="90000"/>
              </a:lnSpc>
              <a:spcBef>
                <a:spcPts val="0"/>
              </a:spcBef>
              <a:spcAft>
                <a:spcPts val="0"/>
              </a:spcAft>
              <a:buClr>
                <a:srgbClr val="385623"/>
              </a:buClr>
              <a:buSzPts val="2969"/>
              <a:buFont typeface="Arial"/>
              <a:buNone/>
            </a:pPr>
            <a:r>
              <a:rPr lang="en" sz="4000" dirty="0">
                <a:solidFill>
                  <a:schemeClr val="dk1"/>
                </a:solidFill>
                <a:latin typeface="Calibri"/>
                <a:ea typeface="Calibri"/>
                <a:cs typeface="Calibri"/>
                <a:sym typeface="Calibri"/>
              </a:rPr>
              <a:t>45</a:t>
            </a:r>
            <a:r>
              <a:rPr lang="en" sz="4000" i="0" u="none" strike="noStrike" dirty="0">
                <a:solidFill>
                  <a:schemeClr val="dk1"/>
                </a:solidFill>
                <a:latin typeface="Calibri"/>
                <a:ea typeface="Calibri"/>
                <a:cs typeface="Calibri"/>
                <a:sym typeface="Calibri"/>
              </a:rPr>
              <a:t> MINUTES</a:t>
            </a:r>
            <a:endParaRPr sz="4000" dirty="0">
              <a:solidFill>
                <a:schemeClr val="dk1"/>
              </a:solidFill>
              <a:latin typeface="Calibri"/>
              <a:ea typeface="Calibri"/>
              <a:cs typeface="Calibri"/>
              <a:sym typeface="Calibri"/>
            </a:endParaRPr>
          </a:p>
        </p:txBody>
      </p:sp>
      <p:grpSp>
        <p:nvGrpSpPr>
          <p:cNvPr id="17" name="Group 16">
            <a:extLst>
              <a:ext uri="{FF2B5EF4-FFF2-40B4-BE49-F238E27FC236}">
                <a16:creationId xmlns:a16="http://schemas.microsoft.com/office/drawing/2014/main" id="{144D66AC-4260-150A-6BA7-FBCBC74C7F7C}"/>
              </a:ext>
            </a:extLst>
          </p:cNvPr>
          <p:cNvGrpSpPr/>
          <p:nvPr/>
        </p:nvGrpSpPr>
        <p:grpSpPr>
          <a:xfrm>
            <a:off x="403846" y="2509716"/>
            <a:ext cx="8336308" cy="2468880"/>
            <a:chOff x="360435" y="2509716"/>
            <a:chExt cx="8336308" cy="2468880"/>
          </a:xfrm>
        </p:grpSpPr>
        <p:pic>
          <p:nvPicPr>
            <p:cNvPr id="3" name="Picture 2" descr="Lunch clip art Images - Free Download on Freepik">
              <a:extLst>
                <a:ext uri="{FF2B5EF4-FFF2-40B4-BE49-F238E27FC236}">
                  <a16:creationId xmlns:a16="http://schemas.microsoft.com/office/drawing/2014/main" id="{D20C0799-CE7C-EF38-6E53-30133068D03C}"/>
                </a:ext>
              </a:extLst>
            </p:cNvPr>
            <p:cNvPicPr>
              <a:picLocks noChangeAspect="1"/>
            </p:cNvPicPr>
            <p:nvPr/>
          </p:nvPicPr>
          <p:blipFill>
            <a:blip r:embed="rId3"/>
            <a:stretch>
              <a:fillRect/>
            </a:stretch>
          </p:blipFill>
          <p:spPr>
            <a:xfrm>
              <a:off x="5833152" y="2509716"/>
              <a:ext cx="2863591" cy="2468880"/>
            </a:xfrm>
            <a:prstGeom prst="roundRect">
              <a:avLst>
                <a:gd name="adj" fmla="val 16667"/>
              </a:avLst>
            </a:prstGeom>
            <a:ln w="19050">
              <a:solidFill>
                <a:schemeClr val="tx1"/>
              </a:solidFill>
            </a:ln>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a:extLst>
                <a:ext uri="{FF2B5EF4-FFF2-40B4-BE49-F238E27FC236}">
                  <a16:creationId xmlns:a16="http://schemas.microsoft.com/office/drawing/2014/main" id="{CD3F26F5-BB90-FCCE-238C-A5F18DBDE322}"/>
                </a:ext>
              </a:extLst>
            </p:cNvPr>
            <p:cNvPicPr>
              <a:picLocks noChangeAspect="1"/>
            </p:cNvPicPr>
            <p:nvPr/>
          </p:nvPicPr>
          <p:blipFill>
            <a:blip r:embed="rId4"/>
            <a:stretch>
              <a:fillRect/>
            </a:stretch>
          </p:blipFill>
          <p:spPr>
            <a:xfrm>
              <a:off x="360435" y="2509716"/>
              <a:ext cx="4373282" cy="2468880"/>
            </a:xfrm>
            <a:prstGeom prst="roundRect">
              <a:avLst>
                <a:gd name="adj" fmla="val 16667"/>
              </a:avLst>
            </a:prstGeom>
            <a:ln w="19050">
              <a:solidFill>
                <a:schemeClr val="tx1"/>
              </a:solidFill>
            </a:ln>
            <a:effectLst/>
            <a:scene3d>
              <a:camera prst="orthographicFront"/>
              <a:lightRig rig="contrasting" dir="t">
                <a:rot lat="0" lon="0" rev="4200000"/>
              </a:lightRig>
            </a:scene3d>
            <a:sp3d prstMaterial="plastic">
              <a:bevelT w="381000" h="114300" prst="relaxedInset"/>
              <a:contourClr>
                <a:srgbClr val="969696"/>
              </a:contourClr>
            </a:sp3d>
          </p:spPr>
        </p:pic>
      </p:gr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554FFD05-B225-E745-262D-5DC739A7A523}"/>
            </a:ext>
          </a:extLst>
        </p:cNvPr>
        <p:cNvGrpSpPr/>
        <p:nvPr/>
      </p:nvGrpSpPr>
      <p:grpSpPr>
        <a:xfrm>
          <a:off x="0" y="0"/>
          <a:ext cx="0" cy="0"/>
          <a:chOff x="0" y="0"/>
          <a:chExt cx="0" cy="0"/>
        </a:xfrm>
      </p:grpSpPr>
      <p:sp>
        <p:nvSpPr>
          <p:cNvPr id="357" name="Google Shape;357;p24">
            <a:extLst>
              <a:ext uri="{FF2B5EF4-FFF2-40B4-BE49-F238E27FC236}">
                <a16:creationId xmlns:a16="http://schemas.microsoft.com/office/drawing/2014/main" id="{02CD53F7-408F-1D1E-7A9B-5118C47ECF97}"/>
              </a:ext>
            </a:extLst>
          </p:cNvPr>
          <p:cNvSpPr txBox="1">
            <a:spLocks noGrp="1"/>
          </p:cNvSpPr>
          <p:nvPr>
            <p:ph type="body" idx="1"/>
          </p:nvPr>
        </p:nvSpPr>
        <p:spPr>
          <a:xfrm>
            <a:off x="283464" y="853440"/>
            <a:ext cx="8577072" cy="343662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a:lnSpc>
                <a:spcPct val="115000"/>
              </a:lnSpc>
              <a:buClr>
                <a:schemeClr val="dk1"/>
              </a:buClr>
              <a:buSzPts val="2700"/>
              <a:buNone/>
            </a:pPr>
            <a:r>
              <a:rPr lang="en-US" sz="5400" dirty="0">
                <a:solidFill>
                  <a:schemeClr val="dk1"/>
                </a:solidFill>
                <a:latin typeface="Calibri"/>
                <a:ea typeface="Calibri"/>
                <a:cs typeface="Calibri"/>
                <a:sym typeface="Calibri"/>
              </a:rPr>
              <a:t>ELECTIONS CONTINUED</a:t>
            </a:r>
            <a:r>
              <a:rPr lang="en-US" sz="4000" dirty="0">
                <a:solidFill>
                  <a:schemeClr val="dk1"/>
                </a:solidFill>
                <a:latin typeface="Calibri"/>
                <a:ea typeface="Calibri"/>
                <a:cs typeface="Calibri"/>
                <a:sym typeface="Calibri"/>
              </a:rPr>
              <a:t>.</a:t>
            </a:r>
          </a:p>
          <a:p>
            <a:pPr marL="0" lvl="0" indent="0" algn="ctr">
              <a:lnSpc>
                <a:spcPct val="115000"/>
              </a:lnSpc>
              <a:buClr>
                <a:schemeClr val="dk1"/>
              </a:buClr>
              <a:buSzPts val="2700"/>
              <a:buNone/>
            </a:pPr>
            <a:r>
              <a:rPr lang="en-US" sz="4000" dirty="0">
                <a:solidFill>
                  <a:schemeClr val="dk1"/>
                </a:solidFill>
                <a:latin typeface="Calibri"/>
                <a:ea typeface="Calibri"/>
                <a:cs typeface="Calibri"/>
                <a:sym typeface="Calibri"/>
              </a:rPr>
              <a:t>(IF NECESSARY.) </a:t>
            </a:r>
          </a:p>
        </p:txBody>
      </p:sp>
    </p:spTree>
    <p:extLst>
      <p:ext uri="{BB962C8B-B14F-4D97-AF65-F5344CB8AC3E}">
        <p14:creationId xmlns:p14="http://schemas.microsoft.com/office/powerpoint/2010/main" val="20136526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307">
          <a:extLst>
            <a:ext uri="{FF2B5EF4-FFF2-40B4-BE49-F238E27FC236}">
              <a16:creationId xmlns:a16="http://schemas.microsoft.com/office/drawing/2014/main" id="{0F15E2BE-559A-4948-FC33-098961DF8EA3}"/>
            </a:ext>
          </a:extLst>
        </p:cNvPr>
        <p:cNvGrpSpPr/>
        <p:nvPr/>
      </p:nvGrpSpPr>
      <p:grpSpPr>
        <a:xfrm>
          <a:off x="0" y="0"/>
          <a:ext cx="0" cy="0"/>
          <a:chOff x="0" y="0"/>
          <a:chExt cx="0" cy="0"/>
        </a:xfrm>
      </p:grpSpPr>
      <p:graphicFrame>
        <p:nvGraphicFramePr>
          <p:cNvPr id="309" name="Google Shape;309;p18">
            <a:extLst>
              <a:ext uri="{FF2B5EF4-FFF2-40B4-BE49-F238E27FC236}">
                <a16:creationId xmlns:a16="http://schemas.microsoft.com/office/drawing/2014/main" id="{9B278ED6-989A-433D-3AFF-5752A581B89B}"/>
              </a:ext>
            </a:extLst>
          </p:cNvPr>
          <p:cNvGraphicFramePr/>
          <p:nvPr>
            <p:extLst>
              <p:ext uri="{D42A27DB-BD31-4B8C-83A1-F6EECF244321}">
                <p14:modId xmlns:p14="http://schemas.microsoft.com/office/powerpoint/2010/main" val="2777884651"/>
              </p:ext>
            </p:extLst>
          </p:nvPr>
        </p:nvGraphicFramePr>
        <p:xfrm>
          <a:off x="285750" y="772357"/>
          <a:ext cx="8572502" cy="4224528"/>
        </p:xfrm>
        <a:graphic>
          <a:graphicData uri="http://schemas.openxmlformats.org/drawingml/2006/table">
            <a:tbl>
              <a:tblPr>
                <a:noFill/>
                <a:tableStyleId>{E5862F8C-4C0F-41EA-AB94-22AD4F9D516B}</a:tableStyleId>
              </a:tblPr>
              <a:tblGrid>
                <a:gridCol w="2362340">
                  <a:extLst>
                    <a:ext uri="{9D8B030D-6E8A-4147-A177-3AD203B41FA5}">
                      <a16:colId xmlns:a16="http://schemas.microsoft.com/office/drawing/2014/main" val="20000"/>
                    </a:ext>
                  </a:extLst>
                </a:gridCol>
                <a:gridCol w="1218908">
                  <a:extLst>
                    <a:ext uri="{9D8B030D-6E8A-4147-A177-3AD203B41FA5}">
                      <a16:colId xmlns:a16="http://schemas.microsoft.com/office/drawing/2014/main" val="20001"/>
                    </a:ext>
                  </a:extLst>
                </a:gridCol>
                <a:gridCol w="3444414">
                  <a:extLst>
                    <a:ext uri="{9D8B030D-6E8A-4147-A177-3AD203B41FA5}">
                      <a16:colId xmlns:a16="http://schemas.microsoft.com/office/drawing/2014/main" val="20002"/>
                    </a:ext>
                  </a:extLst>
                </a:gridCol>
                <a:gridCol w="1546840">
                  <a:extLst>
                    <a:ext uri="{9D8B030D-6E8A-4147-A177-3AD203B41FA5}">
                      <a16:colId xmlns:a16="http://schemas.microsoft.com/office/drawing/2014/main" val="20003"/>
                    </a:ext>
                  </a:extLst>
                </a:gridCol>
              </a:tblGrid>
              <a:tr h="307187">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dirty="0">
                          <a:latin typeface="Calibri"/>
                          <a:ea typeface="Calibri"/>
                          <a:cs typeface="Calibri"/>
                          <a:sym typeface="Calibri"/>
                        </a:rPr>
                        <a:t>Committee</a:t>
                      </a:r>
                      <a:endParaRPr sz="1800" b="1"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a:latin typeface="Calibri"/>
                          <a:ea typeface="Calibri"/>
                          <a:cs typeface="Calibri"/>
                          <a:sym typeface="Calibri"/>
                        </a:rPr>
                        <a:t>Chair</a:t>
                      </a:r>
                      <a:endParaRPr sz="1800" b="1"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a:latin typeface="Calibri"/>
                          <a:ea typeface="Calibri"/>
                          <a:cs typeface="Calibri"/>
                          <a:sym typeface="Calibri"/>
                        </a:rPr>
                        <a:t>Email</a:t>
                      </a:r>
                      <a:endParaRPr sz="1800" b="1"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600"/>
                        <a:buFont typeface="Arial"/>
                        <a:buNone/>
                      </a:pPr>
                      <a:r>
                        <a:rPr lang="en" sz="1800" b="1" u="none" strike="noStrike" cap="none">
                          <a:latin typeface="Calibri"/>
                          <a:ea typeface="Calibri"/>
                          <a:cs typeface="Calibri"/>
                          <a:sym typeface="Calibri"/>
                        </a:rPr>
                        <a:t>Phone</a:t>
                      </a:r>
                      <a:endParaRPr sz="1800" b="1"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0"/>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Area Archivist / Archives</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Carl M.</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cdmizell76@aol.com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618-920-7957</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2857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Corrections-</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dirty="0">
                          <a:latin typeface="Calibri"/>
                          <a:ea typeface="Calibri"/>
                          <a:cs typeface="Calibri"/>
                          <a:sym typeface="Calibri"/>
                        </a:rPr>
                        <a:t>Ed H.</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a:latin typeface="Calibri"/>
                          <a:ea typeface="Calibri"/>
                          <a:cs typeface="Calibri"/>
                          <a:sym typeface="Calibri"/>
                        </a:rPr>
                        <a:t>corrections@aa-eci.org</a:t>
                      </a:r>
                      <a:endParaRPr sz="180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a:latin typeface="Calibri"/>
                          <a:ea typeface="Calibri"/>
                          <a:cs typeface="Calibri"/>
                          <a:sym typeface="Calibri"/>
                        </a:rPr>
                        <a:t>618-317-7281</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589297">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Corrections</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Jeff D.</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dirty="0">
                          <a:solidFill>
                            <a:schemeClr val="tx1"/>
                          </a:solidFill>
                          <a:latin typeface="Calibri"/>
                          <a:ea typeface="Calibri"/>
                          <a:cs typeface="Calibri"/>
                          <a:sym typeface="Calibri"/>
                        </a:rPr>
                        <a:t>correctionssia21@gmail.com; </a:t>
                      </a:r>
                      <a:r>
                        <a:rPr lang="en" sz="1800" u="none" strike="noStrike" cap="none" dirty="0">
                          <a:latin typeface="Calibri"/>
                          <a:ea typeface="Calibri"/>
                          <a:cs typeface="Calibri"/>
                          <a:sym typeface="Calibri"/>
                        </a:rPr>
                        <a:t>jeffdale255@gmail.com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618-444-9848</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PI</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Laura K.</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Pts val="1400"/>
                        <a:buFont typeface="Arial"/>
                        <a:buNone/>
                        <a:tabLst/>
                        <a:defRPr/>
                      </a:pPr>
                      <a:r>
                        <a:rPr lang="en-US" sz="1800" b="0" dirty="0">
                          <a:solidFill>
                            <a:schemeClr val="dk1"/>
                          </a:solidFill>
                          <a:latin typeface="Calibri"/>
                          <a:ea typeface="Calibri"/>
                          <a:cs typeface="Calibri"/>
                          <a:sym typeface="Calibri"/>
                        </a:rPr>
                        <a:t>publicinformationa21@gmail.com</a:t>
                      </a: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402-689-3553</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Grapevine</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Gordon N.</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grapevinesia21@gmail.com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618-978-7974</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GSR Workshop</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solidFill>
                            <a:schemeClr val="dk1"/>
                          </a:solidFill>
                          <a:latin typeface="Calibri"/>
                          <a:ea typeface="Calibri"/>
                          <a:cs typeface="Calibri"/>
                          <a:sym typeface="Calibri"/>
                        </a:rPr>
                        <a:t>Paula E.</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US" sz="1800" u="none" strike="noStrike" cap="none" dirty="0">
                          <a:solidFill>
                            <a:schemeClr val="dk1"/>
                          </a:solidFill>
                          <a:latin typeface="Calibri"/>
                          <a:ea typeface="Calibri"/>
                          <a:cs typeface="Calibri"/>
                          <a:sym typeface="Calibri"/>
                        </a:rPr>
                        <a:t>delp65sia21@gmail.com</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solidFill>
                            <a:schemeClr val="dk1"/>
                          </a:solidFill>
                          <a:latin typeface="Calibri"/>
                          <a:ea typeface="Calibri"/>
                          <a:cs typeface="Calibri"/>
                          <a:sym typeface="Calibri"/>
                        </a:rPr>
                        <a:t>618-910-0047</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Literature</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Robert S.</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litsia21@gmail.com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618-791-0195</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CPC</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Michael R.</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dirty="0">
                          <a:latin typeface="Calibri"/>
                          <a:ea typeface="Calibri"/>
                          <a:cs typeface="Calibri"/>
                          <a:sym typeface="Calibri"/>
                        </a:rPr>
                        <a:t>mjreeves23@gmail.com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217-361-5015</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Structure &amp; Policy</a:t>
                      </a:r>
                      <a:endParaRPr sz="1800" b="0" u="none" strike="noStrike" cap="none">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a:latin typeface="Calibri"/>
                          <a:ea typeface="Calibri"/>
                          <a:cs typeface="Calibri"/>
                          <a:sym typeface="Calibri"/>
                        </a:rPr>
                        <a:t>Dean S.</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delp59sia21@gmail.com</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217-622-1315</a:t>
                      </a:r>
                      <a:endParaRPr sz="1800" b="0" u="none" strike="noStrike" cap="none" dirty="0">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US" sz="1800" b="0" u="none" strike="noStrike" cap="none" dirty="0">
                          <a:latin typeface="Calibri"/>
                          <a:ea typeface="Calibri"/>
                          <a:cs typeface="Calibri"/>
                          <a:sym typeface="Calibri"/>
                        </a:rPr>
                        <a:t>Treatment</a:t>
                      </a:r>
                      <a:endParaRPr sz="1800" b="0" u="none" strike="noStrike" cap="none" dirty="0">
                        <a:latin typeface="Calibri"/>
                        <a:ea typeface="Calibri"/>
                        <a:cs typeface="Calibri"/>
                        <a:sym typeface="Calibri"/>
                      </a:endParaRPr>
                    </a:p>
                  </a:txBody>
                  <a:tcPr marL="45720" marR="45720" marT="27432" marB="27432" anchor="ctr">
                    <a:lnL w="12700" cap="flat" cmpd="sng" algn="ctr">
                      <a:solidFill>
                        <a:schemeClr val="tx1"/>
                      </a:solidFill>
                      <a:prstDash val="solid"/>
                      <a:round/>
                      <a:headEnd type="none" w="med" len="med"/>
                      <a:tailEnd type="none" w="med" len="med"/>
                    </a:lnL>
                    <a:lnR w="9525" cap="flat" cmpd="sng" algn="ctr">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US" sz="1800" b="0" u="none" strike="noStrike" cap="none" dirty="0">
                          <a:latin typeface="Calibri"/>
                          <a:ea typeface="Calibri"/>
                          <a:cs typeface="Calibri"/>
                          <a:sym typeface="Calibri"/>
                        </a:rPr>
                        <a:t>Vacant</a:t>
                      </a:r>
                      <a:endParaRPr sz="1800" b="0" u="none" strike="noStrike" cap="none" dirty="0">
                        <a:latin typeface="Calibri"/>
                        <a:ea typeface="Calibri"/>
                        <a:cs typeface="Calibri"/>
                        <a:sym typeface="Calibri"/>
                      </a:endParaRPr>
                    </a:p>
                  </a:txBody>
                  <a:tcPr marL="45720" marR="45720" marT="27432" marB="27432"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endParaRPr sz="1800" b="0" u="none" strike="noStrike" cap="none" dirty="0">
                        <a:latin typeface="Calibri"/>
                        <a:ea typeface="Calibri"/>
                        <a:cs typeface="Calibri"/>
                        <a:sym typeface="Calibri"/>
                      </a:endParaRPr>
                    </a:p>
                  </a:txBody>
                  <a:tcPr marL="45720" marR="45720" marT="27432" marB="27432"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endParaRPr sz="1800" b="0" u="none" strike="noStrike" cap="none" dirty="0">
                        <a:latin typeface="Calibri"/>
                        <a:ea typeface="Calibri"/>
                        <a:cs typeface="Calibri"/>
                        <a:sym typeface="Calibri"/>
                      </a:endParaRPr>
                    </a:p>
                  </a:txBody>
                  <a:tcPr marL="45720" marR="45720" marT="27432" marB="27432" anchor="ctr">
                    <a:lnL w="9525" cap="flat" cmpd="sng" algn="ctr">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bg1"/>
                    </a:solidFill>
                  </a:tcPr>
                </a:tc>
                <a:extLst>
                  <a:ext uri="{0D108BD9-81ED-4DB2-BD59-A6C34878D82A}">
                    <a16:rowId xmlns:a16="http://schemas.microsoft.com/office/drawing/2014/main" val="2339887724"/>
                  </a:ext>
                </a:extLst>
              </a:tr>
              <a:tr h="322859">
                <a:tc>
                  <a:txBody>
                    <a:bodyPr/>
                    <a:lstStyle/>
                    <a:p>
                      <a:pPr marL="0" marR="0" lvl="0" indent="0" algn="l" rtl="0">
                        <a:lnSpc>
                          <a:spcPct val="100000"/>
                        </a:lnSpc>
                        <a:spcBef>
                          <a:spcPts val="0"/>
                        </a:spcBef>
                        <a:spcAft>
                          <a:spcPts val="0"/>
                        </a:spcAft>
                        <a:buClr>
                          <a:schemeClr val="lt1"/>
                        </a:buClr>
                        <a:buSzPts val="1400"/>
                        <a:buFont typeface="Arial"/>
                        <a:buNone/>
                      </a:pPr>
                      <a:r>
                        <a:rPr lang="en-US" sz="1800" b="0" u="none" strike="noStrike" cap="none" dirty="0">
                          <a:latin typeface="Calibri"/>
                          <a:ea typeface="Calibri"/>
                          <a:cs typeface="Calibri"/>
                          <a:sym typeface="Calibri"/>
                        </a:rPr>
                        <a:t>Website &amp; Technology</a:t>
                      </a:r>
                    </a:p>
                  </a:txBody>
                  <a:tcPr marL="45720" marR="45720" marT="27432" marB="27432" anchor="ctr">
                    <a:lnL w="12700" cap="flat" cmpd="sng" algn="ctr">
                      <a:solidFill>
                        <a:schemeClr val="tx1"/>
                      </a:solidFill>
                      <a:prstDash val="solid"/>
                      <a:round/>
                      <a:headEnd type="none" w="med" len="med"/>
                      <a:tailEnd type="none" w="med" len="med"/>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u="none" strike="noStrike" cap="none">
                          <a:latin typeface="Calibri"/>
                          <a:ea typeface="Calibri"/>
                          <a:cs typeface="Calibri"/>
                          <a:sym typeface="Calibri"/>
                        </a:rPr>
                        <a:t>Karin S.</a:t>
                      </a:r>
                      <a:endParaRPr sz="1800" b="0" u="none" strike="noStrike" cap="none">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800" u="none" strike="noStrike" cap="none" dirty="0">
                          <a:latin typeface="Calibri"/>
                          <a:ea typeface="Calibri"/>
                          <a:cs typeface="Calibri"/>
                          <a:sym typeface="Calibri"/>
                        </a:rPr>
                        <a:t>aaarea21.web@gmail.com</a:t>
                      </a:r>
                    </a:p>
                  </a:txBody>
                  <a:tcPr marL="45720" marR="45720" marT="27432" marB="27432"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a:lnSpc>
                          <a:spcPct val="100000"/>
                        </a:lnSpc>
                        <a:spcBef>
                          <a:spcPts val="0"/>
                        </a:spcBef>
                        <a:spcAft>
                          <a:spcPts val="0"/>
                        </a:spcAft>
                        <a:buClr>
                          <a:schemeClr val="lt1"/>
                        </a:buClr>
                        <a:buSzPts val="1400"/>
                        <a:buFont typeface="Arial"/>
                        <a:buNone/>
                      </a:pPr>
                      <a:r>
                        <a:rPr lang="en" sz="1800" b="0" u="none" strike="noStrike" cap="none" dirty="0">
                          <a:latin typeface="Calibri"/>
                          <a:ea typeface="Calibri"/>
                          <a:cs typeface="Calibri"/>
                          <a:sym typeface="Calibri"/>
                        </a:rPr>
                        <a:t> 618-530-0486</a:t>
                      </a:r>
                      <a:endParaRPr sz="1800" b="0" u="none" strike="noStrike" cap="none" dirty="0">
                        <a:solidFill>
                          <a:schemeClr val="dk1"/>
                        </a:solidFill>
                        <a:latin typeface="Calibri"/>
                        <a:ea typeface="Calibri"/>
                        <a:cs typeface="Calibri"/>
                        <a:sym typeface="Calibri"/>
                      </a:endParaRPr>
                    </a:p>
                  </a:txBody>
                  <a:tcPr marL="45720" marR="45720" marT="27432" marB="27432" anchor="ctr">
                    <a:lnL w="9525" cap="flat" cmpd="sng">
                      <a:solidFill>
                        <a:schemeClr val="dk2"/>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2"/>
                      </a:solidFill>
                      <a:prstDash val="solid"/>
                      <a:round/>
                      <a:headEnd type="none" w="sm" len="sm"/>
                      <a:tailEnd type="none" w="sm" len="sm"/>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4" name="Google Shape;255;p10">
            <a:extLst>
              <a:ext uri="{FF2B5EF4-FFF2-40B4-BE49-F238E27FC236}">
                <a16:creationId xmlns:a16="http://schemas.microsoft.com/office/drawing/2014/main" id="{47047C2E-E4EC-D286-0786-F3D6AA16864C}"/>
              </a:ext>
            </a:extLst>
          </p:cNvPr>
          <p:cNvSpPr>
            <a:spLocks noGrp="1"/>
          </p:cNvSpPr>
          <p:nvPr>
            <p:ph type="title"/>
          </p:nvPr>
        </p:nvSpPr>
        <p:spPr>
          <a:xfrm>
            <a:off x="285751" y="144780"/>
            <a:ext cx="8572500" cy="53222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a:buSzPts val="2700"/>
            </a:pPr>
            <a:r>
              <a:rPr lang="en-US" dirty="0">
                <a:latin typeface="Calibri"/>
                <a:ea typeface="Calibri"/>
                <a:cs typeface="Calibri"/>
                <a:sym typeface="Calibri"/>
              </a:rPr>
              <a:t>2025-2026 AREA 21 COMMITTEE CHAIRS (PANEL 75)</a:t>
            </a:r>
            <a:endParaRPr dirty="0">
              <a:latin typeface="Calibri"/>
              <a:cs typeface="Calibri"/>
              <a:sym typeface="Calibri"/>
            </a:endParaRPr>
          </a:p>
        </p:txBody>
      </p:sp>
    </p:spTree>
    <p:extLst>
      <p:ext uri="{BB962C8B-B14F-4D97-AF65-F5344CB8AC3E}">
        <p14:creationId xmlns:p14="http://schemas.microsoft.com/office/powerpoint/2010/main" val="41401613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g37ee7a13b7a_0_0"/>
          <p:cNvSpPr txBox="1"/>
          <p:nvPr/>
        </p:nvSpPr>
        <p:spPr>
          <a:xfrm>
            <a:off x="0" y="0"/>
            <a:ext cx="2250000" cy="3540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0" name="Google Shape;540;g37ee7a13b7a_0_0"/>
          <p:cNvSpPr txBox="1">
            <a:spLocks noGrp="1"/>
          </p:cNvSpPr>
          <p:nvPr>
            <p:ph type="title"/>
          </p:nvPr>
        </p:nvSpPr>
        <p:spPr>
          <a:xfrm>
            <a:off x="285750" y="1108710"/>
            <a:ext cx="8572500" cy="292608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marR="0" indent="0" algn="ctr" rtl="0" fontAlgn="t">
              <a:buNone/>
            </a:pPr>
            <a:r>
              <a:rPr lang="en-US" sz="4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Area Archivist / Archives</a:t>
            </a:r>
            <a:br>
              <a:rPr lang="en-US" sz="4000" b="0" i="0" u="none" strike="noStrike" dirty="0">
                <a:effectLst/>
                <a:latin typeface="Arial" panose="020B0604020202020204" pitchFamily="34" charset="0"/>
              </a:rPr>
            </a:br>
            <a:r>
              <a:rPr lang="en-US" sz="4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Carl M.</a:t>
            </a:r>
            <a:br>
              <a:rPr lang="en-US" sz="4000" b="0" i="0" u="none" strike="noStrike" dirty="0">
                <a:effectLst/>
                <a:latin typeface="Arial" panose="020B0604020202020204" pitchFamily="34" charset="0"/>
              </a:rPr>
            </a:br>
            <a:r>
              <a:rPr lang="en-US" sz="4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cdmizell76@aol.com</a:t>
            </a:r>
            <a:br>
              <a:rPr lang="en-US" sz="4000" b="0" i="0" u="none" strike="noStrike" dirty="0">
                <a:effectLst/>
                <a:latin typeface="Arial" panose="020B0604020202020204" pitchFamily="34" charset="0"/>
              </a:rPr>
            </a:br>
            <a:r>
              <a:rPr lang="en-US" sz="4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618-920-7957</a:t>
            </a:r>
            <a:endParaRPr lang="en-US" sz="4000" b="0" i="0" u="none" strike="noStrike" dirty="0">
              <a:effectLst/>
              <a:latin typeface="Arial" panose="020B06040202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31"/>
          <p:cNvSpPr txBox="1"/>
          <p:nvPr/>
        </p:nvSpPr>
        <p:spPr>
          <a:xfrm>
            <a:off x="0" y="0"/>
            <a:ext cx="2250000" cy="30015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517" name="Google Shape;517;p131"/>
          <p:cNvSpPr txBox="1">
            <a:spLocks noGrp="1"/>
          </p:cNvSpPr>
          <p:nvPr>
            <p:ph type="title"/>
          </p:nvPr>
        </p:nvSpPr>
        <p:spPr>
          <a:xfrm>
            <a:off x="285750" y="499110"/>
            <a:ext cx="8572500" cy="414528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700"/>
              <a:buFont typeface="Arial"/>
              <a:buNone/>
            </a:pPr>
            <a:r>
              <a:rPr lang="en" sz="4000" dirty="0">
                <a:solidFill>
                  <a:schemeClr val="dk1"/>
                </a:solidFill>
                <a:latin typeface="Calibri"/>
                <a:ea typeface="Calibri"/>
                <a:cs typeface="Calibri"/>
                <a:sym typeface="Calibri"/>
              </a:rPr>
              <a:t>CORRECTIONS</a:t>
            </a:r>
            <a:endParaRPr sz="4000" dirty="0">
              <a:solidFill>
                <a:schemeClr val="dk1"/>
              </a:solidFill>
              <a:latin typeface="Calibri"/>
              <a:ea typeface="Calibri"/>
              <a:cs typeface="Calibri"/>
              <a:sym typeface="Calibri"/>
            </a:endParaRPr>
          </a:p>
          <a:p>
            <a:pPr marL="0" lvl="0" indent="0" algn="ctr" rtl="0">
              <a:lnSpc>
                <a:spcPct val="115000"/>
              </a:lnSpc>
              <a:spcBef>
                <a:spcPts val="0"/>
              </a:spcBef>
              <a:spcAft>
                <a:spcPts val="0"/>
              </a:spcAft>
              <a:buClr>
                <a:schemeClr val="dk1"/>
              </a:buClr>
              <a:buSzPts val="2700"/>
              <a:buFont typeface="Arial"/>
              <a:buNone/>
            </a:pPr>
            <a:r>
              <a:rPr lang="en" sz="4000" dirty="0">
                <a:latin typeface="Calibri"/>
                <a:ea typeface="Calibri"/>
                <a:cs typeface="Calibri"/>
                <a:sym typeface="Calibri"/>
              </a:rPr>
              <a:t>Ed H.</a:t>
            </a:r>
            <a:endParaRPr sz="4000" dirty="0">
              <a:solidFill>
                <a:schemeClr val="dk1"/>
              </a:solidFill>
              <a:latin typeface="Calibri"/>
              <a:ea typeface="Calibri"/>
              <a:cs typeface="Calibri"/>
              <a:sym typeface="Calibri"/>
            </a:endParaRPr>
          </a:p>
          <a:p>
            <a:pPr marL="0" lvl="0" indent="0" algn="ctr" rtl="0">
              <a:lnSpc>
                <a:spcPct val="100000"/>
              </a:lnSpc>
              <a:spcBef>
                <a:spcPts val="0"/>
              </a:spcBef>
              <a:spcAft>
                <a:spcPts val="0"/>
              </a:spcAft>
              <a:buClr>
                <a:schemeClr val="hlink"/>
              </a:buClr>
              <a:buSzPts val="2700"/>
              <a:buFont typeface="Arial"/>
              <a:buNone/>
            </a:pPr>
            <a:r>
              <a:rPr lang="en" sz="4000" dirty="0">
                <a:latin typeface="Calibri"/>
                <a:cs typeface="Calibri"/>
                <a:sym typeface="Calibri"/>
              </a:rPr>
              <a:t>correctionssia21@gmail.com </a:t>
            </a:r>
            <a:br>
              <a:rPr lang="en" sz="4000" dirty="0">
                <a:latin typeface="Calibri"/>
                <a:cs typeface="Calibri"/>
                <a:sym typeface="Calibri"/>
              </a:rPr>
            </a:br>
            <a:r>
              <a:rPr lang="en" sz="4000" dirty="0">
                <a:latin typeface="Calibri"/>
                <a:ea typeface="Calibri"/>
                <a:cs typeface="Calibri"/>
                <a:sym typeface="Calibri"/>
              </a:rPr>
              <a:t>or edhiggerson@gmail.com</a:t>
            </a:r>
            <a:endParaRPr sz="4000" u="sng" dirty="0">
              <a:solidFill>
                <a:schemeClr val="hlink"/>
              </a:solidFill>
              <a:latin typeface="Calibri"/>
              <a:ea typeface="Calibri"/>
              <a:cs typeface="Calibri"/>
              <a:sym typeface="Calibri"/>
            </a:endParaRPr>
          </a:p>
          <a:p>
            <a:pPr marL="0" lvl="0" indent="0" algn="ctr" rtl="0">
              <a:lnSpc>
                <a:spcPct val="100000"/>
              </a:lnSpc>
              <a:spcBef>
                <a:spcPts val="0"/>
              </a:spcBef>
              <a:spcAft>
                <a:spcPts val="0"/>
              </a:spcAft>
              <a:buClr>
                <a:schemeClr val="dk1"/>
              </a:buClr>
              <a:buSzPts val="2700"/>
              <a:buFont typeface="Arial"/>
              <a:buNone/>
            </a:pPr>
            <a:endParaRPr sz="900" dirty="0">
              <a:solidFill>
                <a:schemeClr val="dk1"/>
              </a:solidFill>
              <a:latin typeface="Calibri"/>
              <a:ea typeface="Calibri"/>
              <a:cs typeface="Calibri"/>
              <a:sym typeface="Calibri"/>
            </a:endParaRPr>
          </a:p>
          <a:p>
            <a:pPr marL="0" lvl="0" indent="0" algn="ctr" rtl="0">
              <a:lnSpc>
                <a:spcPct val="115000"/>
              </a:lnSpc>
              <a:spcBef>
                <a:spcPts val="0"/>
              </a:spcBef>
              <a:spcAft>
                <a:spcPts val="0"/>
              </a:spcAft>
              <a:buClr>
                <a:schemeClr val="dk1"/>
              </a:buClr>
              <a:buSzPts val="2700"/>
              <a:buFont typeface="Arial"/>
              <a:buNone/>
            </a:pPr>
            <a:r>
              <a:rPr lang="en" sz="4000" dirty="0">
                <a:latin typeface="Calibri"/>
                <a:ea typeface="Calibri"/>
                <a:cs typeface="Calibri"/>
                <a:sym typeface="Calibri"/>
              </a:rPr>
              <a:t>Jeff D.</a:t>
            </a:r>
            <a:endParaRPr sz="4000" dirty="0">
              <a:latin typeface="Calibri"/>
              <a:ea typeface="Calibri"/>
              <a:cs typeface="Calibri"/>
              <a:sym typeface="Calibri"/>
            </a:endParaRPr>
          </a:p>
          <a:p>
            <a:pPr marL="0" lvl="0" indent="0" algn="ctr" rtl="0">
              <a:lnSpc>
                <a:spcPct val="100000"/>
              </a:lnSpc>
              <a:spcBef>
                <a:spcPts val="0"/>
              </a:spcBef>
              <a:spcAft>
                <a:spcPts val="0"/>
              </a:spcAft>
              <a:buClr>
                <a:schemeClr val="lt1"/>
              </a:buClr>
              <a:buSzPts val="1400"/>
              <a:buFont typeface="Arial"/>
              <a:buNone/>
            </a:pPr>
            <a:r>
              <a:rPr lang="en" sz="4000" dirty="0">
                <a:latin typeface="Calibri"/>
                <a:ea typeface="Calibri"/>
                <a:cs typeface="Calibri"/>
                <a:sym typeface="Calibri"/>
              </a:rPr>
              <a:t>jeffdale255@gmail.com</a:t>
            </a:r>
            <a:endParaRPr sz="3200" u="sng" dirty="0">
              <a:solidFill>
                <a:schemeClr val="hlink"/>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538">
          <a:extLst>
            <a:ext uri="{FF2B5EF4-FFF2-40B4-BE49-F238E27FC236}">
              <a16:creationId xmlns:a16="http://schemas.microsoft.com/office/drawing/2014/main" id="{38230A0F-389E-48B1-FAEC-7A74A771AD1A}"/>
            </a:ext>
          </a:extLst>
        </p:cNvPr>
        <p:cNvGrpSpPr/>
        <p:nvPr/>
      </p:nvGrpSpPr>
      <p:grpSpPr>
        <a:xfrm>
          <a:off x="0" y="0"/>
          <a:ext cx="0" cy="0"/>
          <a:chOff x="0" y="0"/>
          <a:chExt cx="0" cy="0"/>
        </a:xfrm>
      </p:grpSpPr>
      <p:sp>
        <p:nvSpPr>
          <p:cNvPr id="539" name="Google Shape;539;g37ee7a13b7a_0_0">
            <a:extLst>
              <a:ext uri="{FF2B5EF4-FFF2-40B4-BE49-F238E27FC236}">
                <a16:creationId xmlns:a16="http://schemas.microsoft.com/office/drawing/2014/main" id="{33C8B92C-E38C-178C-68F4-3F1937E1326B}"/>
              </a:ext>
            </a:extLst>
          </p:cNvPr>
          <p:cNvSpPr txBox="1"/>
          <p:nvPr/>
        </p:nvSpPr>
        <p:spPr>
          <a:xfrm>
            <a:off x="0" y="0"/>
            <a:ext cx="2250000" cy="3540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0" name="Google Shape;540;g37ee7a13b7a_0_0">
            <a:extLst>
              <a:ext uri="{FF2B5EF4-FFF2-40B4-BE49-F238E27FC236}">
                <a16:creationId xmlns:a16="http://schemas.microsoft.com/office/drawing/2014/main" id="{96ECF2CD-8FF0-2EFF-3B14-5356A8B2F16A}"/>
              </a:ext>
            </a:extLst>
          </p:cNvPr>
          <p:cNvSpPr txBox="1">
            <a:spLocks noGrp="1"/>
          </p:cNvSpPr>
          <p:nvPr>
            <p:ph type="title"/>
          </p:nvPr>
        </p:nvSpPr>
        <p:spPr>
          <a:xfrm>
            <a:off x="285750" y="1108710"/>
            <a:ext cx="8572500" cy="292608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lvl="0" indent="0" algn="ctr" rtl="0">
              <a:lnSpc>
                <a:spcPct val="115000"/>
              </a:lnSpc>
              <a:spcBef>
                <a:spcPts val="0"/>
              </a:spcBef>
              <a:spcAft>
                <a:spcPts val="0"/>
              </a:spcAft>
              <a:buClr>
                <a:schemeClr val="dk1"/>
              </a:buClr>
              <a:buSzPts val="800"/>
              <a:buFont typeface="Arial"/>
              <a:buNone/>
            </a:pPr>
            <a:r>
              <a:rPr lang="en" sz="4000" dirty="0">
                <a:solidFill>
                  <a:schemeClr val="dk1"/>
                </a:solidFill>
                <a:latin typeface="Calibri"/>
                <a:ea typeface="Calibri"/>
                <a:cs typeface="Calibri"/>
                <a:sym typeface="Calibri"/>
              </a:rPr>
              <a:t> </a:t>
            </a:r>
            <a:r>
              <a:rPr lang="en" sz="4000" dirty="0">
                <a:latin typeface="Calibri"/>
                <a:ea typeface="Calibri"/>
                <a:cs typeface="Calibri"/>
                <a:sym typeface="Calibri"/>
              </a:rPr>
              <a:t>CPC</a:t>
            </a:r>
            <a:endParaRPr sz="4000" dirty="0">
              <a:solidFill>
                <a:schemeClr val="dk1"/>
              </a:solidFill>
              <a:latin typeface="Calibri"/>
              <a:ea typeface="Calibri"/>
              <a:cs typeface="Calibri"/>
              <a:sym typeface="Calibri"/>
            </a:endParaRPr>
          </a:p>
          <a:p>
            <a:pPr marL="0" lvl="0" indent="0" algn="ctr" rtl="0">
              <a:lnSpc>
                <a:spcPct val="115000"/>
              </a:lnSpc>
              <a:spcBef>
                <a:spcPts val="1200"/>
              </a:spcBef>
              <a:spcAft>
                <a:spcPts val="0"/>
              </a:spcAft>
              <a:buClr>
                <a:schemeClr val="dk1"/>
              </a:buClr>
              <a:buSzPts val="2700"/>
              <a:buFont typeface="Arial"/>
              <a:buNone/>
            </a:pPr>
            <a:r>
              <a:rPr lang="en" sz="4000" dirty="0">
                <a:latin typeface="Calibri"/>
                <a:ea typeface="Calibri"/>
                <a:cs typeface="Calibri"/>
                <a:sym typeface="Calibri"/>
              </a:rPr>
              <a:t>Michael R</a:t>
            </a:r>
            <a:r>
              <a:rPr lang="en" sz="4000" dirty="0">
                <a:solidFill>
                  <a:schemeClr val="dk1"/>
                </a:solidFill>
                <a:latin typeface="Calibri"/>
                <a:ea typeface="Calibri"/>
                <a:cs typeface="Calibri"/>
                <a:sym typeface="Calibri"/>
              </a:rPr>
              <a:t>.</a:t>
            </a:r>
            <a:endParaRPr sz="4000" dirty="0">
              <a:solidFill>
                <a:schemeClr val="dk1"/>
              </a:solidFill>
              <a:latin typeface="Calibri"/>
              <a:ea typeface="Calibri"/>
              <a:cs typeface="Calibri"/>
              <a:sym typeface="Calibri"/>
            </a:endParaRPr>
          </a:p>
          <a:p>
            <a:pPr algn="ctr">
              <a:lnSpc>
                <a:spcPct val="115000"/>
              </a:lnSpc>
              <a:buClr>
                <a:schemeClr val="hlink"/>
              </a:buClr>
              <a:buSzPts val="2700"/>
            </a:pPr>
            <a:r>
              <a:rPr lang="en-US" sz="4000" dirty="0">
                <a:latin typeface="Calibri"/>
                <a:cs typeface="Calibri"/>
                <a:sym typeface="Calibri"/>
              </a:rPr>
              <a:t>mjreeves23@gmail.com</a:t>
            </a:r>
            <a:endParaRPr sz="3200" dirty="0">
              <a:latin typeface="Calibri"/>
              <a:ea typeface="Calibri"/>
              <a:cs typeface="Calibri"/>
              <a:sym typeface="Calibri"/>
            </a:endParaRPr>
          </a:p>
        </p:txBody>
      </p:sp>
    </p:spTree>
    <p:extLst>
      <p:ext uri="{BB962C8B-B14F-4D97-AF65-F5344CB8AC3E}">
        <p14:creationId xmlns:p14="http://schemas.microsoft.com/office/powerpoint/2010/main" val="30744998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33"/>
          <p:cNvSpPr txBox="1"/>
          <p:nvPr/>
        </p:nvSpPr>
        <p:spPr>
          <a:xfrm>
            <a:off x="0" y="0"/>
            <a:ext cx="2250000" cy="30015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6" name="Google Shape;546;p133"/>
          <p:cNvSpPr txBox="1">
            <a:spLocks noGrp="1"/>
          </p:cNvSpPr>
          <p:nvPr>
            <p:ph type="title"/>
          </p:nvPr>
        </p:nvSpPr>
        <p:spPr>
          <a:xfrm>
            <a:off x="285750" y="1152038"/>
            <a:ext cx="8572500" cy="2839423"/>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lvl="0" indent="0" algn="ctr" rtl="0">
              <a:lnSpc>
                <a:spcPct val="115000"/>
              </a:lnSpc>
              <a:spcBef>
                <a:spcPts val="0"/>
              </a:spcBef>
              <a:spcAft>
                <a:spcPts val="0"/>
              </a:spcAft>
              <a:buClr>
                <a:schemeClr val="dk1"/>
              </a:buClr>
              <a:buSzPts val="800"/>
              <a:buFont typeface="Arial"/>
              <a:buNone/>
            </a:pPr>
            <a:r>
              <a:rPr lang="en" sz="4000" dirty="0">
                <a:solidFill>
                  <a:schemeClr val="dk1"/>
                </a:solidFill>
                <a:latin typeface="Calibri"/>
                <a:ea typeface="Calibri"/>
                <a:cs typeface="Calibri"/>
                <a:sym typeface="Calibri"/>
              </a:rPr>
              <a:t>GRAPEVINE</a:t>
            </a:r>
            <a:endParaRPr sz="4000" dirty="0">
              <a:latin typeface="Calibri"/>
              <a:ea typeface="Calibri"/>
              <a:cs typeface="Calibri"/>
              <a:sym typeface="Calibri"/>
            </a:endParaRPr>
          </a:p>
          <a:p>
            <a:pPr marL="0" lvl="0" indent="0" algn="ctr" rtl="0">
              <a:lnSpc>
                <a:spcPct val="115000"/>
              </a:lnSpc>
              <a:spcBef>
                <a:spcPts val="0"/>
              </a:spcBef>
              <a:spcAft>
                <a:spcPts val="0"/>
              </a:spcAft>
              <a:buClr>
                <a:schemeClr val="dk1"/>
              </a:buClr>
              <a:buSzPts val="800"/>
              <a:buFont typeface="Arial"/>
              <a:buNone/>
            </a:pPr>
            <a:r>
              <a:rPr lang="en" sz="4000" dirty="0">
                <a:latin typeface="Calibri"/>
                <a:ea typeface="Calibri"/>
                <a:cs typeface="Calibri"/>
                <a:sym typeface="Calibri"/>
              </a:rPr>
              <a:t>Gordon N.</a:t>
            </a:r>
            <a:endParaRPr sz="4000" dirty="0">
              <a:solidFill>
                <a:schemeClr val="dk1"/>
              </a:solidFill>
              <a:latin typeface="Calibri"/>
              <a:ea typeface="Calibri"/>
              <a:cs typeface="Calibri"/>
              <a:sym typeface="Calibri"/>
            </a:endParaRPr>
          </a:p>
          <a:p>
            <a:pPr marL="0" lvl="0" indent="0" algn="ctr" rtl="0">
              <a:lnSpc>
                <a:spcPct val="115000"/>
              </a:lnSpc>
              <a:spcBef>
                <a:spcPts val="0"/>
              </a:spcBef>
              <a:spcAft>
                <a:spcPts val="0"/>
              </a:spcAft>
              <a:buClr>
                <a:schemeClr val="dk1"/>
              </a:buClr>
              <a:buSzPts val="800"/>
              <a:buFont typeface="Arial"/>
              <a:buNone/>
            </a:pPr>
            <a:r>
              <a:rPr lang="en-US" sz="4000" dirty="0">
                <a:latin typeface="Calibri"/>
                <a:cs typeface="Calibri"/>
                <a:sym typeface="Calibri"/>
              </a:rPr>
              <a:t>grapevinesia21@gmail.com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544">
          <a:extLst>
            <a:ext uri="{FF2B5EF4-FFF2-40B4-BE49-F238E27FC236}">
              <a16:creationId xmlns:a16="http://schemas.microsoft.com/office/drawing/2014/main" id="{8E443B0C-E384-C7AE-A5A1-B9E534B812C2}"/>
            </a:ext>
          </a:extLst>
        </p:cNvPr>
        <p:cNvGrpSpPr/>
        <p:nvPr/>
      </p:nvGrpSpPr>
      <p:grpSpPr>
        <a:xfrm>
          <a:off x="0" y="0"/>
          <a:ext cx="0" cy="0"/>
          <a:chOff x="0" y="0"/>
          <a:chExt cx="0" cy="0"/>
        </a:xfrm>
      </p:grpSpPr>
      <p:sp>
        <p:nvSpPr>
          <p:cNvPr id="545" name="Google Shape;545;p133">
            <a:extLst>
              <a:ext uri="{FF2B5EF4-FFF2-40B4-BE49-F238E27FC236}">
                <a16:creationId xmlns:a16="http://schemas.microsoft.com/office/drawing/2014/main" id="{52CF5D21-6AF3-EE29-1F86-BF24E773CFDC}"/>
              </a:ext>
            </a:extLst>
          </p:cNvPr>
          <p:cNvSpPr txBox="1"/>
          <p:nvPr/>
        </p:nvSpPr>
        <p:spPr>
          <a:xfrm>
            <a:off x="0" y="0"/>
            <a:ext cx="2250000" cy="30015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6" name="Google Shape;546;p133">
            <a:extLst>
              <a:ext uri="{FF2B5EF4-FFF2-40B4-BE49-F238E27FC236}">
                <a16:creationId xmlns:a16="http://schemas.microsoft.com/office/drawing/2014/main" id="{AD039D71-41A1-BD8D-C2FE-48B0AAD908EC}"/>
              </a:ext>
            </a:extLst>
          </p:cNvPr>
          <p:cNvSpPr txBox="1">
            <a:spLocks noGrp="1"/>
          </p:cNvSpPr>
          <p:nvPr>
            <p:ph type="title"/>
          </p:nvPr>
        </p:nvSpPr>
        <p:spPr>
          <a:xfrm>
            <a:off x="285750" y="1108710"/>
            <a:ext cx="8572500" cy="2926080"/>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algn="ctr" fontAlgn="t"/>
            <a:r>
              <a:rPr lang="en-US" sz="4000" dirty="0">
                <a:latin typeface="Calibri" panose="020F0502020204030204" pitchFamily="34" charset="0"/>
                <a:cs typeface="Calibri" panose="020F0502020204030204" pitchFamily="34" charset="0"/>
              </a:rPr>
              <a:t>GSR Workshop</a:t>
            </a:r>
            <a:br>
              <a:rPr lang="en-US" sz="4000"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Paula E.</a:t>
            </a:r>
            <a:br>
              <a:rPr lang="en-US" sz="4000"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delp65sia21@gmail.com</a:t>
            </a:r>
            <a:br>
              <a:rPr lang="en-US" sz="4000" dirty="0">
                <a:latin typeface="Calibri" panose="020F0502020204030204" pitchFamily="34" charset="0"/>
                <a:cs typeface="Calibri" panose="020F0502020204030204" pitchFamily="34" charset="0"/>
              </a:rPr>
            </a:br>
            <a:r>
              <a:rPr lang="en-US" sz="4000" dirty="0">
                <a:latin typeface="Calibri" panose="020F0502020204030204" pitchFamily="34" charset="0"/>
                <a:cs typeface="Calibri" panose="020F0502020204030204" pitchFamily="34" charset="0"/>
              </a:rPr>
              <a:t>618-910-0047</a:t>
            </a:r>
          </a:p>
        </p:txBody>
      </p:sp>
    </p:spTree>
    <p:extLst>
      <p:ext uri="{BB962C8B-B14F-4D97-AF65-F5344CB8AC3E}">
        <p14:creationId xmlns:p14="http://schemas.microsoft.com/office/powerpoint/2010/main" val="41206346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135"/>
          <p:cNvSpPr txBox="1">
            <a:spLocks noGrp="1"/>
          </p:cNvSpPr>
          <p:nvPr>
            <p:ph type="body" idx="1"/>
          </p:nvPr>
        </p:nvSpPr>
        <p:spPr>
          <a:xfrm>
            <a:off x="285750" y="1108710"/>
            <a:ext cx="8572500" cy="2926080"/>
          </a:xfrm>
          <a:prstGeom prst="round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PUBLIC INFORMATION</a:t>
            </a:r>
            <a:endParaRPr sz="4000" dirty="0">
              <a:solidFill>
                <a:schemeClr val="dk1"/>
              </a:solidFill>
              <a:latin typeface="Calibri"/>
              <a:ea typeface="Calibri"/>
              <a:cs typeface="Calibri"/>
              <a:sym typeface="Calibri"/>
            </a:endParaRPr>
          </a:p>
          <a:p>
            <a:pPr marL="0" lvl="0" indent="0" algn="ctr" rtl="0">
              <a:lnSpc>
                <a:spcPct val="9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Laura K. </a:t>
            </a:r>
            <a:endParaRPr sz="4000" dirty="0">
              <a:solidFill>
                <a:schemeClr val="dk1"/>
              </a:solidFill>
              <a:latin typeface="Calibri"/>
              <a:ea typeface="Calibri"/>
              <a:cs typeface="Calibri"/>
              <a:sym typeface="Calibri"/>
            </a:endParaRPr>
          </a:p>
          <a:p>
            <a:pPr marL="0" lvl="0" indent="0" algn="ctr" rtl="0">
              <a:lnSpc>
                <a:spcPct val="9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publicinformationa21@gmail.com</a:t>
            </a:r>
            <a:endParaRPr sz="3200" dirty="0">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134"/>
          <p:cNvSpPr txBox="1">
            <a:spLocks noGrp="1"/>
          </p:cNvSpPr>
          <p:nvPr>
            <p:ph type="body" idx="1"/>
          </p:nvPr>
        </p:nvSpPr>
        <p:spPr>
          <a:xfrm>
            <a:off x="285750" y="1108710"/>
            <a:ext cx="8572500" cy="2926080"/>
          </a:xfrm>
          <a:prstGeom prst="round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LITERATURE</a:t>
            </a:r>
            <a:endParaRPr sz="4000" dirty="0">
              <a:solidFill>
                <a:schemeClr val="dk1"/>
              </a:solidFill>
              <a:latin typeface="Calibri"/>
              <a:ea typeface="Calibri"/>
              <a:cs typeface="Calibri"/>
              <a:sym typeface="Calibri"/>
            </a:endParaRPr>
          </a:p>
          <a:p>
            <a:pPr marL="0" lvl="0" indent="0" algn="ctr" rtl="0">
              <a:lnSpc>
                <a:spcPct val="9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Robert S.</a:t>
            </a:r>
          </a:p>
          <a:p>
            <a:pPr marL="0" lvl="0" indent="0" algn="ctr" rtl="0">
              <a:lnSpc>
                <a:spcPct val="90000"/>
              </a:lnSpc>
              <a:spcBef>
                <a:spcPts val="800"/>
              </a:spcBef>
              <a:spcAft>
                <a:spcPts val="0"/>
              </a:spcAft>
              <a:buClr>
                <a:schemeClr val="dk1"/>
              </a:buClr>
              <a:buSzPts val="2700"/>
              <a:buNone/>
            </a:pPr>
            <a:r>
              <a:rPr lang="en" sz="4000" dirty="0">
                <a:solidFill>
                  <a:schemeClr val="dk1"/>
                </a:solidFill>
                <a:latin typeface="Calibri"/>
                <a:cs typeface="Calibri"/>
                <a:sym typeface="Calibri"/>
              </a:rPr>
              <a:t>litsia21@gmail.com</a:t>
            </a:r>
            <a:endParaRPr sz="4000" dirty="0">
              <a:solidFill>
                <a:schemeClr val="dk1"/>
              </a:solidFill>
              <a:latin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136"/>
          <p:cNvSpPr txBox="1">
            <a:spLocks noGrp="1"/>
          </p:cNvSpPr>
          <p:nvPr>
            <p:ph type="body" idx="1"/>
          </p:nvPr>
        </p:nvSpPr>
        <p:spPr>
          <a:xfrm>
            <a:off x="285750" y="1108710"/>
            <a:ext cx="8572500" cy="2926080"/>
          </a:xfrm>
          <a:prstGeom prst="roundRect">
            <a:avLst/>
          </a:prstGeom>
          <a:solidFill>
            <a:schemeClr val="bg1"/>
          </a:solidFill>
          <a:ln w="19050" cap="flat" cmpd="sng">
            <a:solidFill>
              <a:schemeClr val="tx1"/>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0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STRUCTURE &amp; POLICY</a:t>
            </a:r>
            <a:endParaRPr sz="4000" dirty="0">
              <a:solidFill>
                <a:schemeClr val="dk1"/>
              </a:solidFill>
              <a:latin typeface="Calibri"/>
              <a:ea typeface="Calibri"/>
              <a:cs typeface="Calibri"/>
              <a:sym typeface="Calibri"/>
            </a:endParaRPr>
          </a:p>
          <a:p>
            <a:pPr marL="0" lvl="0" indent="0" algn="ctr" rtl="0">
              <a:lnSpc>
                <a:spcPct val="100000"/>
              </a:lnSpc>
              <a:spcBef>
                <a:spcPts val="800"/>
              </a:spcBef>
              <a:spcAft>
                <a:spcPts val="0"/>
              </a:spcAft>
              <a:buClr>
                <a:schemeClr val="dk1"/>
              </a:buClr>
              <a:buSzPts val="2700"/>
              <a:buNone/>
            </a:pPr>
            <a:r>
              <a:rPr lang="en" sz="4000" dirty="0">
                <a:solidFill>
                  <a:schemeClr val="dk1"/>
                </a:solidFill>
                <a:latin typeface="Calibri"/>
                <a:ea typeface="Calibri"/>
                <a:cs typeface="Calibri"/>
                <a:sym typeface="Calibri"/>
              </a:rPr>
              <a:t>Dean S.</a:t>
            </a:r>
            <a:endParaRPr sz="4000" dirty="0">
              <a:solidFill>
                <a:schemeClr val="dk1"/>
              </a:solidFill>
              <a:latin typeface="Calibri"/>
              <a:ea typeface="Calibri"/>
              <a:cs typeface="Calibri"/>
              <a:sym typeface="Calibri"/>
            </a:endParaRPr>
          </a:p>
          <a:p>
            <a:pPr marL="0" lvl="0" indent="0" algn="ctr" rtl="0">
              <a:lnSpc>
                <a:spcPct val="100000"/>
              </a:lnSpc>
              <a:spcBef>
                <a:spcPts val="800"/>
              </a:spcBef>
              <a:spcAft>
                <a:spcPts val="0"/>
              </a:spcAft>
              <a:buClr>
                <a:schemeClr val="hlink"/>
              </a:buClr>
              <a:buSzPts val="2700"/>
              <a:buNone/>
            </a:pPr>
            <a:r>
              <a:rPr lang="en" sz="4000" dirty="0">
                <a:solidFill>
                  <a:schemeClr val="dk1"/>
                </a:solidFill>
                <a:latin typeface="Calibri"/>
                <a:cs typeface="Calibri"/>
                <a:sym typeface="Calibri"/>
              </a:rPr>
              <a:t>delp59sia21@gmail.com</a:t>
            </a:r>
            <a:endParaRPr sz="4000" dirty="0">
              <a:solidFill>
                <a:schemeClr val="dk1"/>
              </a:solidFill>
              <a:latin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138"/>
          <p:cNvSpPr txBox="1"/>
          <p:nvPr/>
        </p:nvSpPr>
        <p:spPr>
          <a:xfrm>
            <a:off x="2723016" y="254550"/>
            <a:ext cx="4279275" cy="276975"/>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sp>
        <p:nvSpPr>
          <p:cNvPr id="572" name="Google Shape;572;p138"/>
          <p:cNvSpPr txBox="1">
            <a:spLocks noGrp="1"/>
          </p:cNvSpPr>
          <p:nvPr>
            <p:ph type="ctrTitle" idx="4294967295"/>
          </p:nvPr>
        </p:nvSpPr>
        <p:spPr>
          <a:xfrm>
            <a:off x="285750" y="1110853"/>
            <a:ext cx="8572500" cy="2921794"/>
          </a:xfrm>
          <a:prstGeom prst="round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90000"/>
              </a:lnSpc>
              <a:spcBef>
                <a:spcPts val="800"/>
              </a:spcBef>
              <a:spcAft>
                <a:spcPts val="0"/>
              </a:spcAft>
              <a:buClr>
                <a:schemeClr val="dk1"/>
              </a:buClr>
              <a:buSzPts val="2700"/>
              <a:buFont typeface="Noto Sans Symbols"/>
              <a:buNone/>
            </a:pPr>
            <a:r>
              <a:rPr lang="en" sz="4000" i="0" u="none" strike="noStrike" cap="none" dirty="0">
                <a:solidFill>
                  <a:schemeClr val="dk1"/>
                </a:solidFill>
                <a:latin typeface="Calibri"/>
                <a:ea typeface="Calibri"/>
                <a:cs typeface="Calibri"/>
                <a:sym typeface="Calibri"/>
              </a:rPr>
              <a:t>WEBSITE &amp; TECHNOLOGY</a:t>
            </a:r>
            <a:br>
              <a:rPr lang="en" sz="4000" i="0" u="none" strike="noStrike" cap="none" dirty="0">
                <a:solidFill>
                  <a:schemeClr val="dk1"/>
                </a:solidFill>
                <a:latin typeface="Calibri"/>
                <a:ea typeface="Calibri"/>
                <a:cs typeface="Calibri"/>
                <a:sym typeface="Calibri"/>
              </a:rPr>
            </a:br>
            <a:r>
              <a:rPr lang="en" sz="4000" i="0" u="none" strike="noStrike" cap="none" dirty="0">
                <a:solidFill>
                  <a:schemeClr val="dk1"/>
                </a:solidFill>
                <a:latin typeface="Calibri"/>
                <a:ea typeface="Calibri"/>
                <a:cs typeface="Calibri"/>
                <a:sym typeface="Calibri"/>
              </a:rPr>
              <a:t>Karin S.</a:t>
            </a:r>
            <a:br>
              <a:rPr lang="en" sz="4000" i="0" u="none" strike="noStrike" cap="none" dirty="0">
                <a:solidFill>
                  <a:schemeClr val="dk1"/>
                </a:solidFill>
                <a:latin typeface="Calibri"/>
                <a:ea typeface="Calibri"/>
                <a:cs typeface="Calibri"/>
                <a:sym typeface="Calibri"/>
              </a:rPr>
            </a:br>
            <a:r>
              <a:rPr lang="en" sz="4000" i="0" u="none" strike="noStrike" cap="none" dirty="0">
                <a:solidFill>
                  <a:schemeClr val="dk1"/>
                </a:solidFill>
                <a:latin typeface="Calibri"/>
                <a:ea typeface="Calibri"/>
                <a:cs typeface="Calibri"/>
                <a:sym typeface="Calibri"/>
              </a:rPr>
              <a:t>aaarea21.web</a:t>
            </a:r>
            <a:r>
              <a:rPr lang="en" sz="4000" i="0" strike="noStrike" cap="none" dirty="0">
                <a:solidFill>
                  <a:schemeClr val="dk1"/>
                </a:solidFill>
                <a:latin typeface="Calibri"/>
                <a:ea typeface="Calibri"/>
                <a:cs typeface="Calibri"/>
                <a:sym typeface="Calibri"/>
              </a:rPr>
              <a:t>@</a:t>
            </a:r>
            <a:r>
              <a:rPr lang="en" sz="4000" i="0" u="none" strike="noStrike" cap="none" dirty="0">
                <a:solidFill>
                  <a:schemeClr val="dk1"/>
                </a:solidFill>
                <a:latin typeface="Calibri"/>
                <a:ea typeface="Calibri"/>
                <a:cs typeface="Calibri"/>
                <a:sym typeface="Calibri"/>
              </a:rPr>
              <a:t>gmail.com</a:t>
            </a:r>
            <a:endParaRPr sz="400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570">
          <a:extLst>
            <a:ext uri="{FF2B5EF4-FFF2-40B4-BE49-F238E27FC236}">
              <a16:creationId xmlns:a16="http://schemas.microsoft.com/office/drawing/2014/main" id="{D1396D2D-2FB8-0C36-1E3E-E097B77BEAEE}"/>
            </a:ext>
          </a:extLst>
        </p:cNvPr>
        <p:cNvGrpSpPr/>
        <p:nvPr/>
      </p:nvGrpSpPr>
      <p:grpSpPr>
        <a:xfrm>
          <a:off x="0" y="0"/>
          <a:ext cx="0" cy="0"/>
          <a:chOff x="0" y="0"/>
          <a:chExt cx="0" cy="0"/>
        </a:xfrm>
      </p:grpSpPr>
      <p:sp>
        <p:nvSpPr>
          <p:cNvPr id="571" name="Google Shape;571;p138">
            <a:extLst>
              <a:ext uri="{FF2B5EF4-FFF2-40B4-BE49-F238E27FC236}">
                <a16:creationId xmlns:a16="http://schemas.microsoft.com/office/drawing/2014/main" id="{B4869AD3-97A3-8DC2-698F-A5DA6ADB5813}"/>
              </a:ext>
            </a:extLst>
          </p:cNvPr>
          <p:cNvSpPr txBox="1"/>
          <p:nvPr/>
        </p:nvSpPr>
        <p:spPr>
          <a:xfrm>
            <a:off x="2723016" y="254550"/>
            <a:ext cx="4279275" cy="276975"/>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pic>
        <p:nvPicPr>
          <p:cNvPr id="8" name="Picture 7">
            <a:extLst>
              <a:ext uri="{FF2B5EF4-FFF2-40B4-BE49-F238E27FC236}">
                <a16:creationId xmlns:a16="http://schemas.microsoft.com/office/drawing/2014/main" id="{B71F2554-C0A3-7CF6-6590-0ED554B52848}"/>
              </a:ext>
            </a:extLst>
          </p:cNvPr>
          <p:cNvPicPr>
            <a:picLocks noChangeAspect="1"/>
          </p:cNvPicPr>
          <p:nvPr/>
        </p:nvPicPr>
        <p:blipFill>
          <a:blip r:embed="rId3"/>
          <a:stretch>
            <a:fillRect/>
          </a:stretch>
        </p:blipFill>
        <p:spPr>
          <a:xfrm>
            <a:off x="2225273" y="101111"/>
            <a:ext cx="6813219" cy="4976446"/>
          </a:xfrm>
          <a:prstGeom prst="rect">
            <a:avLst/>
          </a:prstGeom>
        </p:spPr>
      </p:pic>
      <p:sp>
        <p:nvSpPr>
          <p:cNvPr id="2" name="Isosceles Triangle 1">
            <a:extLst>
              <a:ext uri="{FF2B5EF4-FFF2-40B4-BE49-F238E27FC236}">
                <a16:creationId xmlns:a16="http://schemas.microsoft.com/office/drawing/2014/main" id="{16E319FE-BA07-7801-10F2-951232F91B42}"/>
              </a:ext>
            </a:extLst>
          </p:cNvPr>
          <p:cNvSpPr/>
          <p:nvPr/>
        </p:nvSpPr>
        <p:spPr>
          <a:xfrm rot="5865226">
            <a:off x="2800642" y="1943100"/>
            <a:ext cx="491198" cy="784860"/>
          </a:xfrm>
          <a:prstGeom prst="triangl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86DB3CFB-0191-B206-7423-60671105EC1A}"/>
              </a:ext>
            </a:extLst>
          </p:cNvPr>
          <p:cNvGrpSpPr/>
          <p:nvPr/>
        </p:nvGrpSpPr>
        <p:grpSpPr>
          <a:xfrm>
            <a:off x="105507" y="567104"/>
            <a:ext cx="3291629" cy="4044461"/>
            <a:chOff x="105507" y="567104"/>
            <a:chExt cx="3291629" cy="4044461"/>
          </a:xfrm>
        </p:grpSpPr>
        <p:sp>
          <p:nvSpPr>
            <p:cNvPr id="4" name="Rectangle: Rounded Corners 3">
              <a:extLst>
                <a:ext uri="{FF2B5EF4-FFF2-40B4-BE49-F238E27FC236}">
                  <a16:creationId xmlns:a16="http://schemas.microsoft.com/office/drawing/2014/main" id="{2FCDEB8B-47D3-C57A-CF77-FC580847ACF5}"/>
                </a:ext>
              </a:extLst>
            </p:cNvPr>
            <p:cNvSpPr/>
            <p:nvPr/>
          </p:nvSpPr>
          <p:spPr>
            <a:xfrm>
              <a:off x="105507" y="567104"/>
              <a:ext cx="2725615" cy="4044461"/>
            </a:xfrm>
            <a:prstGeom prst="round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300" dirty="0">
                  <a:solidFill>
                    <a:schemeClr val="tx1"/>
                  </a:solidFill>
                  <a:latin typeface="Calibri" panose="020F0502020204030204" pitchFamily="34" charset="0"/>
                  <a:cs typeface="Calibri" panose="020F0502020204030204" pitchFamily="34" charset="0"/>
                </a:rPr>
                <a:t>In my day, the most complicated service position was emptying the ashtrays.</a:t>
              </a:r>
            </a:p>
          </p:txBody>
        </p:sp>
        <p:sp>
          <p:nvSpPr>
            <p:cNvPr id="3" name="Isosceles Triangle 2">
              <a:extLst>
                <a:ext uri="{FF2B5EF4-FFF2-40B4-BE49-F238E27FC236}">
                  <a16:creationId xmlns:a16="http://schemas.microsoft.com/office/drawing/2014/main" id="{0A28CD36-5D3F-10EA-FD6B-363957436DAF}"/>
                </a:ext>
              </a:extLst>
            </p:cNvPr>
            <p:cNvSpPr/>
            <p:nvPr/>
          </p:nvSpPr>
          <p:spPr>
            <a:xfrm rot="5865226">
              <a:off x="2758758" y="1944055"/>
              <a:ext cx="500936" cy="775820"/>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706844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140"/>
          <p:cNvSpPr txBox="1"/>
          <p:nvPr/>
        </p:nvSpPr>
        <p:spPr>
          <a:xfrm>
            <a:off x="226937" y="126844"/>
            <a:ext cx="8690125" cy="4772816"/>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91425" tIns="91425" rIns="91425" bIns="91425" anchor="t" anchorCtr="0">
            <a:noAutofit/>
          </a:bodyPr>
          <a:lstStyle/>
          <a:p>
            <a:pPr marL="285750" lvl="0" indent="-285750">
              <a:spcBef>
                <a:spcPts val="200"/>
              </a:spcBef>
              <a:buClr>
                <a:schemeClr val="dk1"/>
              </a:buClr>
              <a:buSzPts val="2200"/>
              <a:buFont typeface="Arial" panose="020B0604020202020204" pitchFamily="34" charset="0"/>
              <a:buChar char="•"/>
            </a:pPr>
            <a:r>
              <a:rPr lang="en" sz="2400" i="0" u="none" strike="noStrike" cap="none" dirty="0">
                <a:solidFill>
                  <a:schemeClr val="dk1"/>
                </a:solidFill>
                <a:latin typeface="Calibri" panose="020F0502020204030204" pitchFamily="34" charset="0"/>
                <a:ea typeface="Calibri"/>
                <a:cs typeface="Calibri" panose="020F0502020204030204" pitchFamily="34" charset="0"/>
                <a:sym typeface="Calibri"/>
              </a:rPr>
              <a:t>Since the last area assembly</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Added and updated events on the Area 21 website </a:t>
            </a:r>
            <a:r>
              <a:rPr lang="en-US" sz="2400" dirty="0">
                <a:solidFill>
                  <a:schemeClr val="dk1"/>
                </a:solidFill>
                <a:latin typeface="Calibri" panose="020F0502020204030204" pitchFamily="34" charset="0"/>
                <a:ea typeface="Calibri"/>
                <a:cs typeface="Calibri" panose="020F0502020204030204" pitchFamily="34" charset="0"/>
                <a:sym typeface="Calibri"/>
                <a:hlinkClick r:id="rId3">
                  <a:extLst>
                    <a:ext uri="{A12FA001-AC4F-418D-AE19-62706E023703}">
                      <ahyp:hlinkClr xmlns:ahyp="http://schemas.microsoft.com/office/drawing/2018/hyperlinkcolor" val="tx"/>
                    </a:ext>
                  </a:extLst>
                </a:hlinkClick>
              </a:rPr>
              <a:t>area21aa.org</a:t>
            </a:r>
            <a:endParaRPr lang="en-US" sz="2400" dirty="0">
              <a:solidFill>
                <a:schemeClr val="dk1"/>
              </a:solidFill>
              <a:latin typeface="Calibri" panose="020F0502020204030204" pitchFamily="34" charset="0"/>
              <a:ea typeface="Calibri"/>
              <a:cs typeface="Calibri" panose="020F0502020204030204" pitchFamily="34" charset="0"/>
              <a:sym typeface="Calibri"/>
            </a:endParaRP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Updated plugins and WordPress on Area 21 website</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Updated Windows, HP, and Zoom software on Area laptops</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Managed Zoom recording files for Area Committees</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Uploaded new and deleted old items on Virtual Flyer Table for Assemblies</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Created and edited Zoom Meetings for the 2026 Assemblies</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Created Zoom polls for this Assembly</a:t>
            </a:r>
          </a:p>
          <a:p>
            <a:pPr marL="285750" lvl="0" indent="-285750">
              <a:spcBef>
                <a:spcPts val="200"/>
              </a:spcBef>
              <a:buClr>
                <a:schemeClr val="dk1"/>
              </a:buClr>
              <a:buSzPts val="2200"/>
              <a:buFont typeface="Arial" panose="020B0604020202020204" pitchFamily="34" charset="0"/>
              <a:buChar char="•"/>
            </a:pPr>
            <a:r>
              <a:rPr lang="en-US" sz="2400" dirty="0">
                <a:solidFill>
                  <a:schemeClr val="dk1"/>
                </a:solidFill>
                <a:latin typeface="Calibri" panose="020F0502020204030204" pitchFamily="34" charset="0"/>
                <a:ea typeface="Calibri"/>
                <a:cs typeface="Calibri" panose="020F0502020204030204" pitchFamily="34" charset="0"/>
                <a:sym typeface="Calibri"/>
              </a:rPr>
              <a:t>Prepared this Slide show</a:t>
            </a:r>
            <a:endParaRPr sz="2400"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rtl="0">
              <a:lnSpc>
                <a:spcPct val="115000"/>
              </a:lnSpc>
              <a:spcBef>
                <a:spcPts val="1200"/>
              </a:spcBef>
              <a:spcAft>
                <a:spcPts val="0"/>
              </a:spcAft>
              <a:buClr>
                <a:schemeClr val="lt1"/>
              </a:buClr>
              <a:buSzPts val="1700"/>
              <a:buFont typeface="Arial"/>
              <a:buNone/>
            </a:pPr>
            <a:endParaRPr sz="1700" b="1"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lt1"/>
              </a:buClr>
              <a:buSzPts val="1700"/>
              <a:buFont typeface="Arial"/>
              <a:buNone/>
            </a:pPr>
            <a:endParaRPr sz="1700" b="1"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lt1"/>
              </a:buClr>
              <a:buSzPts val="1200"/>
              <a:buFont typeface="Arial"/>
              <a:buNone/>
            </a:pPr>
            <a:endParaRPr sz="1200" b="1" i="0" u="none" strike="noStrike" cap="none" dirty="0">
              <a:solidFill>
                <a:schemeClr val="dk1"/>
              </a:solidFill>
              <a:latin typeface="Calibri"/>
              <a:ea typeface="Calibri"/>
              <a:cs typeface="Calibri"/>
              <a:sym typeface="Calibri"/>
            </a:endParaRPr>
          </a:p>
          <a:p>
            <a:pPr marL="0" marR="0" lvl="0" indent="0" algn="l" rtl="0">
              <a:lnSpc>
                <a:spcPct val="115000"/>
              </a:lnSpc>
              <a:spcBef>
                <a:spcPts val="1200"/>
              </a:spcBef>
              <a:spcAft>
                <a:spcPts val="1200"/>
              </a:spcAft>
              <a:buClr>
                <a:schemeClr val="lt1"/>
              </a:buClr>
              <a:buSzPts val="1200"/>
              <a:buFont typeface="Arial"/>
              <a:buNone/>
            </a:pPr>
            <a:endParaRPr sz="12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C0F08A37-B1A4-7A1D-DF8D-BB3CB2EEE15B}"/>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FD43A986-FEF1-8023-01CF-EF1C7D7E94BB}"/>
              </a:ext>
            </a:extLst>
          </p:cNvPr>
          <p:cNvPicPr>
            <a:picLocks noChangeAspect="1"/>
          </p:cNvPicPr>
          <p:nvPr/>
        </p:nvPicPr>
        <p:blipFill>
          <a:blip r:embed="rId3"/>
          <a:stretch>
            <a:fillRect/>
          </a:stretch>
        </p:blipFill>
        <p:spPr>
          <a:xfrm>
            <a:off x="0" y="25361"/>
            <a:ext cx="9144000" cy="5110361"/>
          </a:xfrm>
          <a:prstGeom prst="rect">
            <a:avLst/>
          </a:prstGeom>
        </p:spPr>
      </p:pic>
      <p:sp>
        <p:nvSpPr>
          <p:cNvPr id="345" name="Google Shape;345;p31">
            <a:extLst>
              <a:ext uri="{FF2B5EF4-FFF2-40B4-BE49-F238E27FC236}">
                <a16:creationId xmlns:a16="http://schemas.microsoft.com/office/drawing/2014/main" id="{8EE20773-C521-7088-36C3-433C374FC31F}"/>
              </a:ext>
            </a:extLst>
          </p:cNvPr>
          <p:cNvSpPr txBox="1">
            <a:spLocks noGrp="1"/>
          </p:cNvSpPr>
          <p:nvPr>
            <p:ph type="title"/>
          </p:nvPr>
        </p:nvSpPr>
        <p:spPr>
          <a:xfrm rot="21194503">
            <a:off x="-228601" y="104493"/>
            <a:ext cx="3649071" cy="7827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385623"/>
              </a:buClr>
              <a:buSzPts val="3300"/>
              <a:buFont typeface="Arial"/>
              <a:buNone/>
            </a:pPr>
            <a:r>
              <a:rPr lang="en" b="1" i="0" u="none" strike="noStrike" dirty="0">
                <a:ln>
                  <a:solidFill>
                    <a:schemeClr val="tx1"/>
                  </a:solidFill>
                </a:ln>
                <a:solidFill>
                  <a:srgbClr val="FF2F2F"/>
                </a:solidFill>
                <a:latin typeface="Modern Love" panose="04090805081005020601" pitchFamily="82" charset="0"/>
                <a:ea typeface="FangSong" panose="020B0503020204020204" pitchFamily="49" charset="-122"/>
                <a:sym typeface="Arial"/>
              </a:rPr>
              <a:t>10 MINUTE BREAK</a:t>
            </a:r>
            <a:endParaRPr b="1" dirty="0">
              <a:ln>
                <a:solidFill>
                  <a:schemeClr val="tx1"/>
                </a:solidFill>
              </a:ln>
              <a:solidFill>
                <a:srgbClr val="FF2F2F"/>
              </a:solidFill>
              <a:latin typeface="Modern Love" panose="04090805081005020601" pitchFamily="82" charset="0"/>
              <a:ea typeface="FangSong" panose="020B0503020204020204" pitchFamily="49" charset="-122"/>
              <a:sym typeface="Arial"/>
            </a:endParaRPr>
          </a:p>
        </p:txBody>
      </p:sp>
    </p:spTree>
    <p:extLst>
      <p:ext uri="{BB962C8B-B14F-4D97-AF65-F5344CB8AC3E}">
        <p14:creationId xmlns:p14="http://schemas.microsoft.com/office/powerpoint/2010/main" val="27242090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38FFE58E-7A54-F581-C014-31E194EF917B}"/>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F9C51DF5-1B0F-A212-6B65-59AB202CCAC6}"/>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lvl="0" algn="ctr">
              <a:buSzPts val="2700"/>
            </a:pPr>
            <a:r>
              <a:rPr lang="en-US" sz="3800" dirty="0">
                <a:latin typeface="Calibri"/>
                <a:ea typeface="Calibri"/>
                <a:cs typeface="Calibri"/>
                <a:sym typeface="Calibri"/>
              </a:rPr>
              <a:t>OLD</a:t>
            </a:r>
            <a:r>
              <a:rPr lang="en" sz="3800" dirty="0">
                <a:latin typeface="Calibri"/>
                <a:ea typeface="Calibri"/>
                <a:cs typeface="Calibri"/>
                <a:sym typeface="Calibri"/>
              </a:rPr>
              <a:t>	BUSINESS - On the Agenda for a Vote</a:t>
            </a:r>
            <a:endParaRPr sz="38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A188A2C8-6834-6E9E-B750-7918E30C757C}"/>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a:buClr>
                <a:schemeClr val="dk1"/>
              </a:buClr>
              <a:buSzPts val="2700"/>
              <a:buNone/>
            </a:pPr>
            <a:r>
              <a:rPr lang="en-US" sz="4800" dirty="0">
                <a:solidFill>
                  <a:schemeClr val="dk1"/>
                </a:solidFill>
                <a:latin typeface="Calibri"/>
                <a:cs typeface="Calibri"/>
              </a:rPr>
              <a:t>Report on progress for 2027 </a:t>
            </a:r>
            <a:r>
              <a:rPr lang="en-US" sz="4800" dirty="0" err="1">
                <a:solidFill>
                  <a:schemeClr val="dk1"/>
                </a:solidFill>
                <a:latin typeface="Calibri"/>
                <a:cs typeface="Calibri"/>
              </a:rPr>
              <a:t>ISC</a:t>
            </a:r>
            <a:endParaRPr lang="en-US" sz="4800" dirty="0">
              <a:solidFill>
                <a:schemeClr val="dk1"/>
              </a:solidFill>
              <a:latin typeface="Calibri"/>
              <a:cs typeface="Calibri"/>
              <a:sym typeface="Calibri"/>
            </a:endParaRPr>
          </a:p>
        </p:txBody>
      </p:sp>
    </p:spTree>
    <p:extLst>
      <p:ext uri="{BB962C8B-B14F-4D97-AF65-F5344CB8AC3E}">
        <p14:creationId xmlns:p14="http://schemas.microsoft.com/office/powerpoint/2010/main" val="24938981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0F78B3DB-D43A-3802-4306-B51C4B321112}"/>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FC7801BC-DC43-3493-4E70-EADB522E7D32}"/>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lvl="0" algn="ctr">
              <a:buSzPts val="2700"/>
            </a:pPr>
            <a:r>
              <a:rPr lang="en" sz="3800" dirty="0">
                <a:latin typeface="Calibri"/>
                <a:ea typeface="Calibri"/>
                <a:cs typeface="Calibri"/>
                <a:sym typeface="Calibri"/>
              </a:rPr>
              <a:t>NEW BUSINESS - On the Agenda for a Vote</a:t>
            </a:r>
            <a:endParaRPr sz="38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D63E6BBC-047A-17D2-29A6-146AC16EA79B}"/>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Bid for hosting PRE-GSC Workshop April 2027</a:t>
            </a:r>
          </a:p>
        </p:txBody>
      </p:sp>
    </p:spTree>
    <p:extLst>
      <p:ext uri="{BB962C8B-B14F-4D97-AF65-F5344CB8AC3E}">
        <p14:creationId xmlns:p14="http://schemas.microsoft.com/office/powerpoint/2010/main" val="14533365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656">
          <a:extLst>
            <a:ext uri="{FF2B5EF4-FFF2-40B4-BE49-F238E27FC236}">
              <a16:creationId xmlns:a16="http://schemas.microsoft.com/office/drawing/2014/main" id="{4F1EED90-0F50-1D83-0669-46F4E800F987}"/>
            </a:ext>
          </a:extLst>
        </p:cNvPr>
        <p:cNvGrpSpPr/>
        <p:nvPr/>
      </p:nvGrpSpPr>
      <p:grpSpPr>
        <a:xfrm>
          <a:off x="0" y="0"/>
          <a:ext cx="0" cy="0"/>
          <a:chOff x="0" y="0"/>
          <a:chExt cx="0" cy="0"/>
        </a:xfrm>
      </p:grpSpPr>
      <p:sp>
        <p:nvSpPr>
          <p:cNvPr id="657" name="Google Shape;657;g37ed2795258_0_0">
            <a:extLst>
              <a:ext uri="{FF2B5EF4-FFF2-40B4-BE49-F238E27FC236}">
                <a16:creationId xmlns:a16="http://schemas.microsoft.com/office/drawing/2014/main" id="{B96EB981-07FC-A691-C4C6-2F57B61FAC78}"/>
              </a:ext>
            </a:extLst>
          </p:cNvPr>
          <p:cNvSpPr>
            <a:spLocks noGrp="1"/>
          </p:cNvSpPr>
          <p:nvPr>
            <p:ph type="title"/>
          </p:nvPr>
        </p:nvSpPr>
        <p:spPr>
          <a:xfrm>
            <a:off x="243476" y="183383"/>
            <a:ext cx="8577072" cy="891600"/>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 sz="3200" dirty="0">
                <a:solidFill>
                  <a:schemeClr val="dk1"/>
                </a:solidFill>
                <a:latin typeface="Calibri"/>
                <a:ea typeface="Calibri"/>
                <a:cs typeface="Calibri"/>
                <a:sym typeface="Calibri"/>
              </a:rPr>
              <a:t>NEW BUSINESS - On the </a:t>
            </a:r>
            <a:r>
              <a:rPr lang="en" sz="3200" dirty="0">
                <a:latin typeface="Calibri"/>
                <a:ea typeface="Calibri"/>
                <a:cs typeface="Calibri"/>
                <a:sym typeface="Calibri"/>
              </a:rPr>
              <a:t>Agenda for a Vote</a:t>
            </a:r>
            <a:endParaRPr sz="1400" dirty="0">
              <a:latin typeface="Calibri"/>
              <a:ea typeface="Calibri"/>
              <a:cs typeface="Calibri"/>
              <a:sym typeface="Calibri"/>
            </a:endParaRPr>
          </a:p>
        </p:txBody>
      </p:sp>
      <p:sp>
        <p:nvSpPr>
          <p:cNvPr id="658" name="Google Shape;658;g37ed2795258_0_0">
            <a:extLst>
              <a:ext uri="{FF2B5EF4-FFF2-40B4-BE49-F238E27FC236}">
                <a16:creationId xmlns:a16="http://schemas.microsoft.com/office/drawing/2014/main" id="{0C63A9F0-845C-CE91-6744-A26CBEC30475}"/>
              </a:ext>
            </a:extLst>
          </p:cNvPr>
          <p:cNvSpPr txBox="1">
            <a:spLocks noGrp="1"/>
          </p:cNvSpPr>
          <p:nvPr>
            <p:ph type="body" idx="1"/>
          </p:nvPr>
        </p:nvSpPr>
        <p:spPr>
          <a:xfrm>
            <a:off x="245762" y="1698293"/>
            <a:ext cx="8572500" cy="315450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 sz="3600" dirty="0">
                <a:solidFill>
                  <a:schemeClr val="dk1"/>
                </a:solidFill>
                <a:latin typeface="Calibri"/>
                <a:ea typeface="Calibri"/>
                <a:cs typeface="Calibri"/>
                <a:sym typeface="Calibri"/>
              </a:rPr>
              <a:t>Area to endorse Here’s How / District 17s. Proposed agenda item.</a:t>
            </a:r>
          </a:p>
          <a:p>
            <a:endParaRPr lang="en-US" dirty="0"/>
          </a:p>
          <a:p>
            <a:pPr marL="158750" indent="0">
              <a:buNone/>
            </a:pPr>
            <a:r>
              <a:rPr lang="en-US" sz="2800" dirty="0">
                <a:solidFill>
                  <a:schemeClr val="tx1"/>
                </a:solidFill>
              </a:rPr>
              <a:t>Guidance is needed in regard to maintaining traditions for social media pages that use the A.A. name. </a:t>
            </a:r>
            <a:endParaRPr sz="4800"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val="36926235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656">
          <a:extLst>
            <a:ext uri="{FF2B5EF4-FFF2-40B4-BE49-F238E27FC236}">
              <a16:creationId xmlns:a16="http://schemas.microsoft.com/office/drawing/2014/main" id="{C519CED1-5BCD-26A7-6B57-640C8C7795A6}"/>
            </a:ext>
          </a:extLst>
        </p:cNvPr>
        <p:cNvGrpSpPr/>
        <p:nvPr/>
      </p:nvGrpSpPr>
      <p:grpSpPr>
        <a:xfrm>
          <a:off x="0" y="0"/>
          <a:ext cx="0" cy="0"/>
          <a:chOff x="0" y="0"/>
          <a:chExt cx="0" cy="0"/>
        </a:xfrm>
      </p:grpSpPr>
      <p:sp>
        <p:nvSpPr>
          <p:cNvPr id="657" name="Google Shape;657;g37ed2795258_0_0">
            <a:extLst>
              <a:ext uri="{FF2B5EF4-FFF2-40B4-BE49-F238E27FC236}">
                <a16:creationId xmlns:a16="http://schemas.microsoft.com/office/drawing/2014/main" id="{B5D57617-7CCD-E616-F835-18D29F72C213}"/>
              </a:ext>
            </a:extLst>
          </p:cNvPr>
          <p:cNvSpPr>
            <a:spLocks noGrp="1"/>
          </p:cNvSpPr>
          <p:nvPr>
            <p:ph type="title"/>
          </p:nvPr>
        </p:nvSpPr>
        <p:spPr>
          <a:xfrm>
            <a:off x="243476" y="183383"/>
            <a:ext cx="8577072" cy="464687"/>
          </a:xfrm>
          <a:prstGeom prst="roundRect">
            <a:avLst/>
          </a:prstGeom>
          <a:solidFill>
            <a:schemeClr val="bg1"/>
          </a:solidFill>
          <a:ln w="19050">
            <a:solidFill>
              <a:schemeClr val="tx1"/>
            </a:solidFill>
          </a:ln>
        </p:spPr>
        <p:txBody>
          <a:bodyPr spcFirstLastPara="1" wrap="square" lIns="68575" tIns="18288" rIns="68575" bIns="18288" anchor="ctr" anchorCtr="0">
            <a:normAutofit fontScale="90000"/>
          </a:bodyPr>
          <a:lstStyle/>
          <a:p>
            <a:pPr lvl="0" algn="ctr">
              <a:lnSpc>
                <a:spcPct val="100000"/>
              </a:lnSpc>
              <a:spcBef>
                <a:spcPts val="900"/>
              </a:spcBef>
              <a:buSzPts val="2700"/>
            </a:pPr>
            <a:r>
              <a:rPr lang="en" sz="3200" dirty="0">
                <a:latin typeface="Calibri"/>
                <a:ea typeface="Calibri"/>
                <a:cs typeface="Calibri"/>
                <a:sym typeface="Calibri"/>
              </a:rPr>
              <a:t>Here’s How / District 17s. Proposed agenda item.</a:t>
            </a:r>
          </a:p>
        </p:txBody>
      </p:sp>
      <p:sp>
        <p:nvSpPr>
          <p:cNvPr id="658" name="Google Shape;658;g37ed2795258_0_0">
            <a:extLst>
              <a:ext uri="{FF2B5EF4-FFF2-40B4-BE49-F238E27FC236}">
                <a16:creationId xmlns:a16="http://schemas.microsoft.com/office/drawing/2014/main" id="{519B9B7A-7E2F-3F1C-4F5B-5888608F9E75}"/>
              </a:ext>
            </a:extLst>
          </p:cNvPr>
          <p:cNvSpPr txBox="1">
            <a:spLocks noGrp="1"/>
          </p:cNvSpPr>
          <p:nvPr>
            <p:ph type="body" idx="1"/>
          </p:nvPr>
        </p:nvSpPr>
        <p:spPr>
          <a:xfrm>
            <a:off x="245762" y="763480"/>
            <a:ext cx="8572500" cy="4196637"/>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158750" indent="0">
              <a:buNone/>
            </a:pPr>
            <a:r>
              <a:rPr lang="en-US" sz="2400" dirty="0">
                <a:solidFill>
                  <a:schemeClr val="tx1"/>
                </a:solidFill>
              </a:rPr>
              <a:t>Delegates should have the opportunity to hear input from their areas before discussion/ voting on proposed changes to the book Alcoholics Anonymous, including it’s first 164 pages, Preface, Forwards, “Doctor’s Opinion,” “Dr. Bob’s Nightmare,” and the Appendices. In addition, Delegates should have the same opportunity for any proposed changes to any text of the book Twelve Steps and Twelve Traditions. Therefore, such items of recommendation can not come solely from the Conference Committees or from floor actions of the GSC. The proposed items would be submitted to the whole fellowship in the proposed conference agenda in a timely manner for review and consideration.</a:t>
            </a:r>
          </a:p>
        </p:txBody>
      </p:sp>
    </p:spTree>
    <p:extLst>
      <p:ext uri="{BB962C8B-B14F-4D97-AF65-F5344CB8AC3E}">
        <p14:creationId xmlns:p14="http://schemas.microsoft.com/office/powerpoint/2010/main" val="33647786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B00FC359-3FE8-897A-10AC-8772AF540411}"/>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6A46B345-3B61-CF64-EFD7-E3E2BDB5CBCC}"/>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NEW BUSINESS</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2A06AAFA-5957-B8B3-FDCA-22267FC09176}"/>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Motions from the floor. (1)</a:t>
            </a:r>
          </a:p>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Requires a 2nd before any discussion.</a:t>
            </a:r>
          </a:p>
        </p:txBody>
      </p:sp>
    </p:spTree>
    <p:extLst>
      <p:ext uri="{BB962C8B-B14F-4D97-AF65-F5344CB8AC3E}">
        <p14:creationId xmlns:p14="http://schemas.microsoft.com/office/powerpoint/2010/main" val="16322442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355">
          <a:extLst>
            <a:ext uri="{FF2B5EF4-FFF2-40B4-BE49-F238E27FC236}">
              <a16:creationId xmlns:a16="http://schemas.microsoft.com/office/drawing/2014/main" id="{8FF1A2DC-46C6-773E-5FEB-819DED9E64A7}"/>
            </a:ext>
          </a:extLst>
        </p:cNvPr>
        <p:cNvGrpSpPr/>
        <p:nvPr/>
      </p:nvGrpSpPr>
      <p:grpSpPr>
        <a:xfrm>
          <a:off x="0" y="0"/>
          <a:ext cx="0" cy="0"/>
          <a:chOff x="0" y="0"/>
          <a:chExt cx="0" cy="0"/>
        </a:xfrm>
      </p:grpSpPr>
      <p:sp>
        <p:nvSpPr>
          <p:cNvPr id="356" name="Google Shape;356;p24">
            <a:extLst>
              <a:ext uri="{FF2B5EF4-FFF2-40B4-BE49-F238E27FC236}">
                <a16:creationId xmlns:a16="http://schemas.microsoft.com/office/drawing/2014/main" id="{884BB332-20B4-CAFB-0F3A-D05551D2C830}"/>
              </a:ext>
            </a:extLst>
          </p:cNvPr>
          <p:cNvSpPr>
            <a:spLocks noGrp="1"/>
          </p:cNvSpPr>
          <p:nvPr>
            <p:ph type="title"/>
          </p:nvPr>
        </p:nvSpPr>
        <p:spPr>
          <a:xfrm>
            <a:off x="283464" y="142351"/>
            <a:ext cx="8577072" cy="886968"/>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2700"/>
              <a:buFont typeface="Calibri"/>
              <a:buNone/>
            </a:pPr>
            <a:r>
              <a:rPr lang="en-US" sz="4000" dirty="0">
                <a:solidFill>
                  <a:schemeClr val="dk1"/>
                </a:solidFill>
                <a:latin typeface="Calibri"/>
                <a:ea typeface="Calibri"/>
                <a:cs typeface="Calibri"/>
                <a:sym typeface="Calibri"/>
              </a:rPr>
              <a:t>NEW BUSINESS</a:t>
            </a:r>
            <a:endParaRPr sz="4000" dirty="0">
              <a:solidFill>
                <a:schemeClr val="dk1"/>
              </a:solidFill>
              <a:latin typeface="Calibri"/>
              <a:ea typeface="Calibri"/>
              <a:cs typeface="Calibri"/>
              <a:sym typeface="Calibri"/>
            </a:endParaRPr>
          </a:p>
        </p:txBody>
      </p:sp>
      <p:sp>
        <p:nvSpPr>
          <p:cNvPr id="357" name="Google Shape;357;p24">
            <a:extLst>
              <a:ext uri="{FF2B5EF4-FFF2-40B4-BE49-F238E27FC236}">
                <a16:creationId xmlns:a16="http://schemas.microsoft.com/office/drawing/2014/main" id="{66288E13-DAB9-2056-B849-EACD97DA9609}"/>
              </a:ext>
            </a:extLst>
          </p:cNvPr>
          <p:cNvSpPr txBox="1">
            <a:spLocks noGrp="1"/>
          </p:cNvSpPr>
          <p:nvPr>
            <p:ph type="body" idx="1"/>
          </p:nvPr>
        </p:nvSpPr>
        <p:spPr>
          <a:xfrm>
            <a:off x="283464" y="1277741"/>
            <a:ext cx="8577072" cy="364720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Motions from the floor. (2)</a:t>
            </a:r>
          </a:p>
          <a:p>
            <a:pPr marL="0" lvl="0" indent="0" algn="ctr" rtl="0">
              <a:lnSpc>
                <a:spcPct val="115000"/>
              </a:lnSpc>
              <a:spcBef>
                <a:spcPts val="900"/>
              </a:spcBef>
              <a:spcAft>
                <a:spcPts val="0"/>
              </a:spcAft>
              <a:buClr>
                <a:schemeClr val="dk1"/>
              </a:buClr>
              <a:buSzPts val="2700"/>
              <a:buNone/>
            </a:pPr>
            <a:r>
              <a:rPr lang="en-US" sz="5400" dirty="0">
                <a:solidFill>
                  <a:schemeClr val="dk1"/>
                </a:solidFill>
                <a:latin typeface="Calibri"/>
                <a:ea typeface="Calibri"/>
                <a:cs typeface="Calibri"/>
                <a:sym typeface="Calibri"/>
              </a:rPr>
              <a:t>Requires a 2nd before any discussion.</a:t>
            </a:r>
          </a:p>
        </p:txBody>
      </p:sp>
    </p:spTree>
    <p:extLst>
      <p:ext uri="{BB962C8B-B14F-4D97-AF65-F5344CB8AC3E}">
        <p14:creationId xmlns:p14="http://schemas.microsoft.com/office/powerpoint/2010/main" val="9720923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570">
          <a:extLst>
            <a:ext uri="{FF2B5EF4-FFF2-40B4-BE49-F238E27FC236}">
              <a16:creationId xmlns:a16="http://schemas.microsoft.com/office/drawing/2014/main" id="{703D72E2-E8D0-2F96-BB81-4D2EE7B60B62}"/>
            </a:ext>
          </a:extLst>
        </p:cNvPr>
        <p:cNvGrpSpPr/>
        <p:nvPr/>
      </p:nvGrpSpPr>
      <p:grpSpPr>
        <a:xfrm>
          <a:off x="0" y="0"/>
          <a:ext cx="0" cy="0"/>
          <a:chOff x="0" y="0"/>
          <a:chExt cx="0" cy="0"/>
        </a:xfrm>
      </p:grpSpPr>
      <p:sp>
        <p:nvSpPr>
          <p:cNvPr id="571" name="Google Shape;571;p138">
            <a:extLst>
              <a:ext uri="{FF2B5EF4-FFF2-40B4-BE49-F238E27FC236}">
                <a16:creationId xmlns:a16="http://schemas.microsoft.com/office/drawing/2014/main" id="{B8DC2221-6671-B02B-0E44-72E52F60929C}"/>
              </a:ext>
            </a:extLst>
          </p:cNvPr>
          <p:cNvSpPr txBox="1"/>
          <p:nvPr/>
        </p:nvSpPr>
        <p:spPr>
          <a:xfrm>
            <a:off x="2723016" y="254550"/>
            <a:ext cx="4279275" cy="276975"/>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p:txBody>
      </p:sp>
      <p:sp>
        <p:nvSpPr>
          <p:cNvPr id="572" name="Google Shape;572;p138">
            <a:extLst>
              <a:ext uri="{FF2B5EF4-FFF2-40B4-BE49-F238E27FC236}">
                <a16:creationId xmlns:a16="http://schemas.microsoft.com/office/drawing/2014/main" id="{D99B7222-0E76-4B82-B706-DF7C5A7B8CF5}"/>
              </a:ext>
            </a:extLst>
          </p:cNvPr>
          <p:cNvSpPr txBox="1">
            <a:spLocks noGrp="1"/>
          </p:cNvSpPr>
          <p:nvPr>
            <p:ph type="ctrTitle" idx="4294967295"/>
          </p:nvPr>
        </p:nvSpPr>
        <p:spPr>
          <a:xfrm>
            <a:off x="288036" y="531524"/>
            <a:ext cx="8572500" cy="4031683"/>
          </a:xfrm>
          <a:prstGeom prst="round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lvl="0" algn="ctr">
              <a:lnSpc>
                <a:spcPct val="115000"/>
              </a:lnSpc>
              <a:spcBef>
                <a:spcPts val="900"/>
              </a:spcBef>
              <a:buSzPts val="2700"/>
            </a:pPr>
            <a:r>
              <a:rPr lang="en" sz="7200" i="0" u="none" strike="noStrike" cap="none" dirty="0">
                <a:solidFill>
                  <a:schemeClr val="dk1"/>
                </a:solidFill>
                <a:latin typeface="Calibri"/>
                <a:ea typeface="Calibri"/>
                <a:cs typeface="Calibri"/>
                <a:sym typeface="Calibri"/>
              </a:rPr>
              <a:t>CALENDAR REV</a:t>
            </a:r>
            <a:r>
              <a:rPr lang="en-US" sz="7200" i="0" u="none" strike="noStrike" cap="none" dirty="0">
                <a:solidFill>
                  <a:schemeClr val="dk1"/>
                </a:solidFill>
                <a:latin typeface="Calibri"/>
                <a:ea typeface="Calibri"/>
                <a:cs typeface="Calibri"/>
                <a:sym typeface="Calibri"/>
              </a:rPr>
              <a:t>IE</a:t>
            </a:r>
            <a:r>
              <a:rPr lang="en" sz="7200" i="0" u="none" strike="noStrike" cap="none" dirty="0">
                <a:solidFill>
                  <a:schemeClr val="dk1"/>
                </a:solidFill>
                <a:latin typeface="Calibri"/>
                <a:ea typeface="Calibri"/>
                <a:cs typeface="Calibri"/>
                <a:sym typeface="Calibri"/>
              </a:rPr>
              <a:t>W</a:t>
            </a:r>
            <a:br>
              <a:rPr lang="en" sz="8000" i="0" u="none" strike="noStrike" cap="none" dirty="0">
                <a:solidFill>
                  <a:schemeClr val="dk1"/>
                </a:solidFill>
                <a:latin typeface="Calibri"/>
                <a:ea typeface="Calibri"/>
                <a:cs typeface="Calibri"/>
                <a:sym typeface="Calibri"/>
              </a:rPr>
            </a:br>
            <a:r>
              <a:rPr lang="en" sz="4000" dirty="0">
                <a:solidFill>
                  <a:schemeClr val="tx1"/>
                </a:solidFill>
                <a:latin typeface="Calibri"/>
                <a:ea typeface="Calibri"/>
                <a:cs typeface="Calibri"/>
                <a:sym typeface="Calibri"/>
              </a:rPr>
              <a:t>For more info &amp; details, </a:t>
            </a:r>
            <a:br>
              <a:rPr lang="en" sz="4000" dirty="0">
                <a:solidFill>
                  <a:schemeClr val="tx1"/>
                </a:solidFill>
                <a:latin typeface="Calibri"/>
                <a:ea typeface="Calibri"/>
                <a:cs typeface="Calibri"/>
                <a:sym typeface="Calibri"/>
              </a:rPr>
            </a:br>
            <a:r>
              <a:rPr lang="en" sz="4000" dirty="0">
                <a:solidFill>
                  <a:schemeClr val="tx1"/>
                </a:solidFill>
                <a:latin typeface="Calibri"/>
                <a:ea typeface="Calibri"/>
                <a:cs typeface="Calibri"/>
                <a:sym typeface="Calibri"/>
              </a:rPr>
              <a:t>Please Visit our Area 21 website</a:t>
            </a:r>
            <a:r>
              <a:rPr lang="en" sz="4000" dirty="0">
                <a:solidFill>
                  <a:schemeClr val="tx1"/>
                </a:solidFill>
              </a:rPr>
              <a:t>: </a:t>
            </a:r>
            <a:br>
              <a:rPr lang="en" sz="4000" dirty="0">
                <a:solidFill>
                  <a:schemeClr val="tx1"/>
                </a:solidFill>
              </a:rPr>
            </a:br>
            <a:r>
              <a:rPr lang="en-US" sz="4000" u="sng" dirty="0">
                <a:solidFill>
                  <a:schemeClr val="tx1"/>
                </a:solidFill>
                <a:latin typeface="Calibri"/>
                <a:ea typeface="Calibri"/>
                <a:cs typeface="Calibri"/>
                <a:sym typeface="Calibri"/>
              </a:rPr>
              <a:t>area21aa.org/events</a:t>
            </a:r>
            <a:endParaRPr sz="800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34402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582">
          <a:extLst>
            <a:ext uri="{FF2B5EF4-FFF2-40B4-BE49-F238E27FC236}">
              <a16:creationId xmlns:a16="http://schemas.microsoft.com/office/drawing/2014/main" id="{3DDC7D86-3A92-DF4E-3926-E2532C56C53C}"/>
            </a:ext>
          </a:extLst>
        </p:cNvPr>
        <p:cNvGrpSpPr/>
        <p:nvPr/>
      </p:nvGrpSpPr>
      <p:grpSpPr>
        <a:xfrm>
          <a:off x="0" y="0"/>
          <a:ext cx="0" cy="0"/>
          <a:chOff x="0" y="0"/>
          <a:chExt cx="0" cy="0"/>
        </a:xfrm>
      </p:grpSpPr>
      <p:sp>
        <p:nvSpPr>
          <p:cNvPr id="583" name="Google Shape;583;p140">
            <a:extLst>
              <a:ext uri="{FF2B5EF4-FFF2-40B4-BE49-F238E27FC236}">
                <a16:creationId xmlns:a16="http://schemas.microsoft.com/office/drawing/2014/main" id="{0E505099-B536-9587-10CA-0A5D962E92AE}"/>
              </a:ext>
            </a:extLst>
          </p:cNvPr>
          <p:cNvSpPr txBox="1"/>
          <p:nvPr/>
        </p:nvSpPr>
        <p:spPr>
          <a:xfrm>
            <a:off x="320040" y="331470"/>
            <a:ext cx="8229600" cy="4480560"/>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91425" tIns="91425" rIns="91425" bIns="91425" anchor="t" anchorCtr="0">
            <a:noAutofit/>
          </a:bodyPr>
          <a:lstStyle/>
          <a:p>
            <a:pPr marL="342900" marR="0" lvl="0" indent="-342900">
              <a:lnSpc>
                <a:spcPct val="150000"/>
              </a:lnSpc>
              <a:spcBef>
                <a:spcPts val="465"/>
              </a:spcBef>
              <a:buFont typeface="+mj-lt"/>
              <a:buAutoNum type="arabicParenR"/>
            </a:pPr>
            <a:r>
              <a:rPr lang="en-US" sz="2000" dirty="0">
                <a:effectLst/>
                <a:latin typeface="Arial" panose="020B0604020202020204" pitchFamily="34" charset="0"/>
                <a:ea typeface="Arial" panose="020B0604020202020204" pitchFamily="34" charset="0"/>
              </a:rPr>
              <a:t>Bridging the Gap Workshop Weekend September 25-27,2026, Olathe, KS</a:t>
            </a:r>
          </a:p>
          <a:p>
            <a:pPr marL="342900" marR="0" lvl="0" indent="-342900">
              <a:lnSpc>
                <a:spcPct val="150000"/>
              </a:lnSpc>
              <a:spcBef>
                <a:spcPts val="465"/>
              </a:spcBef>
              <a:buFont typeface="+mj-lt"/>
              <a:buAutoNum type="arabicParenR"/>
            </a:pPr>
            <a:r>
              <a:rPr lang="en-US" sz="2000" dirty="0"/>
              <a:t> Tri-State Convention – November 8, 2026,Evansville, IN</a:t>
            </a:r>
            <a:endParaRPr lang="en-US" sz="2000" dirty="0">
              <a:effectLst/>
              <a:latin typeface="Arial" panose="020B0604020202020204" pitchFamily="34" charset="0"/>
              <a:ea typeface="Arial" panose="020B0604020202020204" pitchFamily="34" charset="0"/>
            </a:endParaRPr>
          </a:p>
          <a:p>
            <a:pPr marL="342900" marR="0" lvl="0" indent="-342900">
              <a:lnSpc>
                <a:spcPct val="150000"/>
              </a:lnSpc>
              <a:buFont typeface="+mj-lt"/>
              <a:buAutoNum type="arabicParenR"/>
            </a:pPr>
            <a:r>
              <a:rPr lang="en-US" sz="2000" dirty="0">
                <a:effectLst/>
                <a:latin typeface="Arial" panose="020B0604020202020204" pitchFamily="34" charset="0"/>
                <a:ea typeface="Arial" panose="020B0604020202020204" pitchFamily="34" charset="0"/>
              </a:rPr>
              <a:t>National Corrections Conference Nov. 13-15, 2026, </a:t>
            </a:r>
            <a:br>
              <a:rPr lang="en-US" sz="2000" dirty="0">
                <a:effectLst/>
                <a:latin typeface="Arial" panose="020B0604020202020204" pitchFamily="34" charset="0"/>
                <a:ea typeface="Arial" panose="020B0604020202020204" pitchFamily="34" charset="0"/>
              </a:rPr>
            </a:br>
            <a:r>
              <a:rPr lang="en-US" sz="2000" dirty="0">
                <a:effectLst/>
                <a:latin typeface="Arial" panose="020B0604020202020204" pitchFamily="34" charset="0"/>
                <a:ea typeface="Arial" panose="020B0604020202020204" pitchFamily="34" charset="0"/>
              </a:rPr>
              <a:t>Salt Lake City. UT</a:t>
            </a:r>
          </a:p>
          <a:p>
            <a:pPr marL="342900" marR="0" lvl="0" indent="-342900">
              <a:lnSpc>
                <a:spcPct val="150000"/>
              </a:lnSpc>
              <a:buFont typeface="+mj-lt"/>
              <a:buAutoNum type="arabicParenR"/>
            </a:pPr>
            <a:r>
              <a:rPr lang="en-US" sz="2000" dirty="0">
                <a:effectLst/>
                <a:latin typeface="Arial" panose="020B0604020202020204" pitchFamily="34" charset="0"/>
                <a:ea typeface="Arial" panose="020B0604020202020204" pitchFamily="34" charset="0"/>
              </a:rPr>
              <a:t>Area 21 Assembly – December 13, 2026, D-18 Edwardsville, IL</a:t>
            </a:r>
          </a:p>
          <a:p>
            <a:pPr marL="342900" marR="0" lvl="0" indent="-342900">
              <a:lnSpc>
                <a:spcPct val="150000"/>
              </a:lnSpc>
              <a:spcBef>
                <a:spcPts val="35"/>
              </a:spcBef>
              <a:buFont typeface="+mj-lt"/>
              <a:buAutoNum type="arabicParenR"/>
            </a:pPr>
            <a:r>
              <a:rPr lang="en-US" sz="2000" dirty="0">
                <a:effectLst/>
                <a:latin typeface="Arial" panose="020B0604020202020204" pitchFamily="34" charset="0"/>
                <a:ea typeface="Arial" panose="020B0604020202020204" pitchFamily="34" charset="0"/>
              </a:rPr>
              <a:t>Conference Past and Present Delegates – Feb. 12 -14, 2027, Milwaukee, WI</a:t>
            </a:r>
          </a:p>
          <a:p>
            <a:pPr marL="342900" marR="0" lvl="0" indent="-342900">
              <a:lnSpc>
                <a:spcPct val="150000"/>
              </a:lnSpc>
              <a:buFont typeface="+mj-lt"/>
              <a:buAutoNum type="arabicParenR"/>
            </a:pPr>
            <a:r>
              <a:rPr lang="en-US" sz="2000" dirty="0" err="1">
                <a:effectLst/>
                <a:latin typeface="Arial" panose="020B0604020202020204" pitchFamily="34" charset="0"/>
                <a:ea typeface="Arial" panose="020B0604020202020204" pitchFamily="34" charset="0"/>
              </a:rPr>
              <a:t>ISCYPAA</a:t>
            </a:r>
            <a:r>
              <a:rPr lang="en-US" sz="2000" dirty="0">
                <a:effectLst/>
                <a:latin typeface="Arial" panose="020B0604020202020204" pitchFamily="34" charset="0"/>
                <a:ea typeface="Arial" panose="020B0604020202020204" pitchFamily="34" charset="0"/>
              </a:rPr>
              <a:t> March 5 – 7, 2027 Quincy, IL</a:t>
            </a:r>
          </a:p>
          <a:p>
            <a:endParaRPr lang="en-US" sz="2200" dirty="0">
              <a:sym typeface="Calibri"/>
            </a:endParaRPr>
          </a:p>
          <a:p>
            <a:pPr marL="0" marR="0" lvl="0" indent="0" rtl="0">
              <a:lnSpc>
                <a:spcPct val="115000"/>
              </a:lnSpc>
              <a:spcBef>
                <a:spcPts val="1200"/>
              </a:spcBef>
              <a:spcAft>
                <a:spcPts val="0"/>
              </a:spcAft>
              <a:buClr>
                <a:schemeClr val="lt1"/>
              </a:buClr>
              <a:buSzPts val="1700"/>
              <a:buFont typeface="Arial"/>
              <a:buNone/>
            </a:pPr>
            <a:endParaRPr sz="1700" b="1" i="0" u="none" strike="noStrike" cap="none" dirty="0">
              <a:solidFill>
                <a:schemeClr val="dk1"/>
              </a:solidFill>
              <a:latin typeface="Calibri"/>
              <a:ea typeface="Calibri"/>
              <a:cs typeface="Calibri"/>
              <a:sym typeface="Calibri"/>
            </a:endParaRPr>
          </a:p>
          <a:p>
            <a:pPr marL="0" marR="0" lvl="0" indent="0" rtl="0">
              <a:lnSpc>
                <a:spcPct val="115000"/>
              </a:lnSpc>
              <a:spcBef>
                <a:spcPts val="1200"/>
              </a:spcBef>
              <a:spcAft>
                <a:spcPts val="0"/>
              </a:spcAft>
              <a:buClr>
                <a:schemeClr val="lt1"/>
              </a:buClr>
              <a:buSzPts val="1200"/>
              <a:buFont typeface="Arial"/>
              <a:buNone/>
            </a:pPr>
            <a:endParaRPr sz="1200" b="1" i="0" u="none" strike="noStrike" cap="none" dirty="0">
              <a:solidFill>
                <a:schemeClr val="dk1"/>
              </a:solidFill>
              <a:latin typeface="Calibri"/>
              <a:ea typeface="Calibri"/>
              <a:cs typeface="Calibri"/>
              <a:sym typeface="Calibri"/>
            </a:endParaRPr>
          </a:p>
          <a:p>
            <a:pPr marL="0" marR="0" lvl="0" indent="0" rtl="0">
              <a:lnSpc>
                <a:spcPct val="115000"/>
              </a:lnSpc>
              <a:spcBef>
                <a:spcPts val="1200"/>
              </a:spcBef>
              <a:spcAft>
                <a:spcPts val="1200"/>
              </a:spcAft>
              <a:buClr>
                <a:schemeClr val="lt1"/>
              </a:buClr>
              <a:buSzPts val="1200"/>
              <a:buFont typeface="Arial"/>
              <a:buNone/>
            </a:pPr>
            <a:endParaRPr sz="1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8158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582">
          <a:extLst>
            <a:ext uri="{FF2B5EF4-FFF2-40B4-BE49-F238E27FC236}">
              <a16:creationId xmlns:a16="http://schemas.microsoft.com/office/drawing/2014/main" id="{1FA7E588-EB03-A930-D463-2BFD6D51A998}"/>
            </a:ext>
          </a:extLst>
        </p:cNvPr>
        <p:cNvGrpSpPr/>
        <p:nvPr/>
      </p:nvGrpSpPr>
      <p:grpSpPr>
        <a:xfrm>
          <a:off x="0" y="0"/>
          <a:ext cx="0" cy="0"/>
          <a:chOff x="0" y="0"/>
          <a:chExt cx="0" cy="0"/>
        </a:xfrm>
      </p:grpSpPr>
      <p:sp>
        <p:nvSpPr>
          <p:cNvPr id="583" name="Google Shape;583;p140">
            <a:extLst>
              <a:ext uri="{FF2B5EF4-FFF2-40B4-BE49-F238E27FC236}">
                <a16:creationId xmlns:a16="http://schemas.microsoft.com/office/drawing/2014/main" id="{C082F932-6804-FDE6-3DEC-842AA9360A86}"/>
              </a:ext>
            </a:extLst>
          </p:cNvPr>
          <p:cNvSpPr txBox="1"/>
          <p:nvPr/>
        </p:nvSpPr>
        <p:spPr>
          <a:xfrm>
            <a:off x="457200" y="329667"/>
            <a:ext cx="8229600" cy="4484165"/>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91425" tIns="91425" rIns="91425" bIns="91425" anchor="t" anchorCtr="0">
            <a:noAutofit/>
          </a:bodyPr>
          <a:lstStyle/>
          <a:p>
            <a:pPr marL="457200" indent="-457200">
              <a:lnSpc>
                <a:spcPct val="150000"/>
              </a:lnSpc>
              <a:buFont typeface="+mj-lt"/>
              <a:buAutoNum type="arabicParenR" startAt="5"/>
            </a:pPr>
            <a:r>
              <a:rPr lang="en-US" sz="2000" dirty="0">
                <a:latin typeface="Arial" panose="020B0604020202020204" pitchFamily="34" charset="0"/>
                <a:ea typeface="Arial" panose="020B0604020202020204" pitchFamily="34" charset="0"/>
              </a:rPr>
              <a:t>Area 21 Assembly – March 2027; D-19 Springfield, </a:t>
            </a:r>
          </a:p>
          <a:p>
            <a:pPr marL="457200" marR="0" lvl="0" indent="-457200">
              <a:lnSpc>
                <a:spcPct val="150000"/>
              </a:lnSpc>
              <a:buFont typeface="+mj-lt"/>
              <a:buAutoNum type="arabicParenR" startAt="5"/>
            </a:pPr>
            <a:r>
              <a:rPr lang="en-US" sz="2000" dirty="0">
                <a:effectLst/>
                <a:latin typeface="Arial" panose="020B0604020202020204" pitchFamily="34" charset="0"/>
                <a:ea typeface="Arial" panose="020B0604020202020204" pitchFamily="34" charset="0"/>
              </a:rPr>
              <a:t>Area 21 Pre-GSC Workshop – To be determined in April 2027</a:t>
            </a:r>
          </a:p>
          <a:p>
            <a:pPr marL="457200" marR="0" lvl="0" indent="-457200">
              <a:lnSpc>
                <a:spcPct val="150000"/>
              </a:lnSpc>
              <a:buFont typeface="+mj-lt"/>
              <a:buAutoNum type="arabicParenR" startAt="5"/>
            </a:pPr>
            <a:r>
              <a:rPr lang="en-US" sz="2000" dirty="0">
                <a:effectLst/>
                <a:latin typeface="Arial" panose="020B0604020202020204" pitchFamily="34" charset="0"/>
                <a:ea typeface="Arial" panose="020B0604020202020204" pitchFamily="34" charset="0"/>
              </a:rPr>
              <a:t>Area 21 Assembly – June 2027; D-15 (Jacksonville?)</a:t>
            </a:r>
          </a:p>
          <a:p>
            <a:pPr marL="457200" marR="0" lvl="0" indent="-457200">
              <a:lnSpc>
                <a:spcPct val="150000"/>
              </a:lnSpc>
              <a:buFont typeface="+mj-lt"/>
              <a:buAutoNum type="arabicParenR" startAt="5"/>
            </a:pPr>
            <a:r>
              <a:rPr lang="en-US" sz="2000" dirty="0">
                <a:effectLst/>
                <a:latin typeface="Arial" panose="020B0604020202020204" pitchFamily="34" charset="0"/>
                <a:ea typeface="Arial" panose="020B0604020202020204" pitchFamily="34" charset="0"/>
              </a:rPr>
              <a:t>East Central Regional Forum June 25-27, 2027, Green Bay. WI</a:t>
            </a:r>
          </a:p>
          <a:p>
            <a:pPr marL="457200" marR="0" lvl="0" indent="-457200">
              <a:lnSpc>
                <a:spcPct val="150000"/>
              </a:lnSpc>
              <a:buFont typeface="+mj-lt"/>
              <a:buAutoNum type="arabicParenR" startAt="5"/>
            </a:pPr>
            <a:r>
              <a:rPr lang="en-US" sz="2000" dirty="0">
                <a:effectLst/>
                <a:latin typeface="Arial" panose="020B0604020202020204" pitchFamily="34" charset="0"/>
                <a:ea typeface="Arial" panose="020B0604020202020204" pitchFamily="34" charset="0"/>
              </a:rPr>
              <a:t>East Central Regional Conference August 20-22, 2027, </a:t>
            </a:r>
            <a:br>
              <a:rPr lang="en-US" sz="2000" dirty="0">
                <a:latin typeface="Arial" panose="020B0604020202020204" pitchFamily="34" charset="0"/>
                <a:ea typeface="Arial" panose="020B0604020202020204" pitchFamily="34" charset="0"/>
              </a:rPr>
            </a:br>
            <a:r>
              <a:rPr lang="en-US" sz="2000" dirty="0">
                <a:effectLst/>
                <a:latin typeface="Arial" panose="020B0604020202020204" pitchFamily="34" charset="0"/>
                <a:ea typeface="Arial" panose="020B0604020202020204" pitchFamily="34" charset="0"/>
              </a:rPr>
              <a:t>Fairborn, OH</a:t>
            </a:r>
          </a:p>
          <a:p>
            <a:pPr marL="457200" marR="0" lvl="0" indent="-457200">
              <a:lnSpc>
                <a:spcPct val="150000"/>
              </a:lnSpc>
              <a:buFont typeface="+mj-lt"/>
              <a:buAutoNum type="arabicParenR" startAt="5"/>
            </a:pPr>
            <a:r>
              <a:rPr lang="en-US" sz="2000" dirty="0">
                <a:effectLst/>
                <a:latin typeface="Arial" panose="020B0604020202020204" pitchFamily="34" charset="0"/>
                <a:ea typeface="Arial" panose="020B0604020202020204" pitchFamily="34" charset="0"/>
              </a:rPr>
              <a:t>Area 21 Assembly – September 2027, D-6 (Peoria)</a:t>
            </a:r>
          </a:p>
          <a:p>
            <a:pPr marL="457200" marR="0" lvl="0" indent="-457200">
              <a:lnSpc>
                <a:spcPct val="150000"/>
              </a:lnSpc>
              <a:buFont typeface="+mj-lt"/>
              <a:buAutoNum type="arabicParenR" startAt="5"/>
            </a:pPr>
            <a:r>
              <a:rPr lang="en-US" sz="2000" dirty="0">
                <a:effectLst/>
                <a:latin typeface="Arial" panose="020B0604020202020204" pitchFamily="34" charset="0"/>
                <a:ea typeface="Arial" panose="020B0604020202020204" pitchFamily="34" charset="0"/>
              </a:rPr>
              <a:t>Illinois State Conference – September 17-19, 2027, O’Fallon, IL</a:t>
            </a:r>
          </a:p>
          <a:p>
            <a:pPr marL="228600" marR="0" lvl="0" indent="-228600" rtl="0">
              <a:lnSpc>
                <a:spcPct val="115000"/>
              </a:lnSpc>
              <a:spcBef>
                <a:spcPts val="1200"/>
              </a:spcBef>
              <a:spcAft>
                <a:spcPts val="0"/>
              </a:spcAft>
              <a:buClr>
                <a:schemeClr val="lt1"/>
              </a:buClr>
              <a:buSzPts val="1200"/>
              <a:buFont typeface="+mj-lt"/>
              <a:buAutoNum type="arabicParenR" startAt="5"/>
            </a:pPr>
            <a:endParaRPr sz="1200" b="1" i="0" u="none" strike="noStrike" cap="none" dirty="0">
              <a:solidFill>
                <a:schemeClr val="dk1"/>
              </a:solidFill>
              <a:latin typeface="Calibri"/>
              <a:ea typeface="Calibri"/>
              <a:cs typeface="Calibri"/>
              <a:sym typeface="Calibri"/>
            </a:endParaRPr>
          </a:p>
          <a:p>
            <a:pPr marL="0" marR="0" lvl="0" indent="0" rtl="0">
              <a:lnSpc>
                <a:spcPct val="115000"/>
              </a:lnSpc>
              <a:spcBef>
                <a:spcPts val="1200"/>
              </a:spcBef>
              <a:spcAft>
                <a:spcPts val="1200"/>
              </a:spcAft>
              <a:buClr>
                <a:schemeClr val="lt1"/>
              </a:buClr>
              <a:buSzPts val="1200"/>
              <a:buFont typeface="Arial"/>
              <a:buNone/>
            </a:pPr>
            <a:endParaRPr sz="12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74258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8" name="Google Shape;688;p151"/>
          <p:cNvSpPr/>
          <p:nvPr/>
        </p:nvSpPr>
        <p:spPr>
          <a:xfrm>
            <a:off x="285750" y="128441"/>
            <a:ext cx="8572500" cy="890588"/>
          </a:xfrm>
          <a:prstGeom prst="roundRect">
            <a:avLst/>
          </a:prstGeom>
          <a:solidFill>
            <a:schemeClr val="bg1"/>
          </a:solidFill>
          <a:ln w="19050">
            <a:solidFill>
              <a:schemeClr val="tx1"/>
            </a:solid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chemeClr val="dk1"/>
              </a:buClr>
              <a:buSzPts val="2400"/>
              <a:buFont typeface="Arial"/>
              <a:buNone/>
            </a:pPr>
            <a:r>
              <a:rPr lang="en" sz="2600" i="0" u="none" strike="noStrike" cap="none" dirty="0">
                <a:solidFill>
                  <a:schemeClr val="dk1"/>
                </a:solidFill>
                <a:latin typeface="Calibri"/>
                <a:ea typeface="Calibri"/>
                <a:cs typeface="Calibri"/>
                <a:sym typeface="Calibri"/>
              </a:rPr>
              <a:t>RECOGNITION OF A.A. </a:t>
            </a:r>
            <a:r>
              <a:rPr lang="en-US" sz="2600" i="0" u="none" strike="noStrike" cap="none" dirty="0">
                <a:solidFill>
                  <a:schemeClr val="dk1"/>
                </a:solidFill>
                <a:latin typeface="Calibri"/>
                <a:ea typeface="Calibri"/>
                <a:cs typeface="Calibri"/>
                <a:sym typeface="Calibri"/>
              </a:rPr>
              <a:t>ANNIVERSARIES</a:t>
            </a:r>
            <a:endParaRPr sz="260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2400"/>
              <a:buFont typeface="Arial"/>
              <a:buNone/>
            </a:pPr>
            <a:r>
              <a:rPr lang="en" sz="2600" i="0" u="none" strike="noStrike" cap="none" dirty="0">
                <a:solidFill>
                  <a:schemeClr val="dk1"/>
                </a:solidFill>
                <a:latin typeface="Calibri"/>
                <a:ea typeface="Calibri"/>
                <a:cs typeface="Calibri"/>
                <a:sym typeface="Calibri"/>
              </a:rPr>
              <a:t>SINCE JUNE 7, 2026</a:t>
            </a:r>
            <a:endParaRPr sz="2600" i="0" u="none" strike="noStrike" cap="none" dirty="0">
              <a:solidFill>
                <a:schemeClr val="dk1"/>
              </a:solidFill>
              <a:latin typeface="Arial"/>
              <a:ea typeface="Arial"/>
              <a:cs typeface="Arial"/>
              <a:sym typeface="Arial"/>
            </a:endParaRPr>
          </a:p>
        </p:txBody>
      </p:sp>
      <p:pic>
        <p:nvPicPr>
          <p:cNvPr id="6" name="Picture 5">
            <a:extLst>
              <a:ext uri="{FF2B5EF4-FFF2-40B4-BE49-F238E27FC236}">
                <a16:creationId xmlns:a16="http://schemas.microsoft.com/office/drawing/2014/main" id="{D1DBE5C0-58C5-C1DB-DB05-7D5243A4490C}"/>
              </a:ext>
            </a:extLst>
          </p:cNvPr>
          <p:cNvPicPr>
            <a:picLocks noChangeAspect="1"/>
          </p:cNvPicPr>
          <p:nvPr/>
        </p:nvPicPr>
        <p:blipFill>
          <a:blip r:embed="rId3"/>
          <a:srcRect t="9655" b="7610"/>
          <a:stretch>
            <a:fillRect/>
          </a:stretch>
        </p:blipFill>
        <p:spPr>
          <a:xfrm>
            <a:off x="1796791" y="1245782"/>
            <a:ext cx="5550418" cy="3669119"/>
          </a:xfrm>
          <a:prstGeom prst="roundRect">
            <a:avLst>
              <a:gd name="adj" fmla="val 16667"/>
            </a:avLst>
          </a:prstGeom>
          <a:ln w="19050">
            <a:solidFill>
              <a:schemeClr val="tx1"/>
            </a:solidFill>
          </a:ln>
          <a:effectLst/>
          <a:scene3d>
            <a:camera prst="orthographicFront"/>
            <a:lightRig rig="contrasting" dir="t">
              <a:rot lat="0" lon="0" rev="4200000"/>
            </a:lightRig>
          </a:scene3d>
          <a:sp3d prstMaterial="plastic">
            <a:contourClr>
              <a:srgbClr val="969696"/>
            </a:contourClr>
          </a:sp3d>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152"/>
          <p:cNvSpPr txBox="1"/>
          <p:nvPr/>
        </p:nvSpPr>
        <p:spPr>
          <a:xfrm>
            <a:off x="285750" y="855900"/>
            <a:ext cx="8572500" cy="3431699"/>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68575" rIns="68575" bIns="68575" anchor="t" anchorCtr="0">
            <a:spAutoFit/>
          </a:bodyPr>
          <a:lstStyle/>
          <a:p>
            <a:pPr marL="0" marR="0" lvl="0" indent="0" algn="ctr" rtl="0">
              <a:lnSpc>
                <a:spcPct val="115000"/>
              </a:lnSpc>
              <a:spcBef>
                <a:spcPts val="900"/>
              </a:spcBef>
              <a:spcAft>
                <a:spcPts val="0"/>
              </a:spcAft>
              <a:buClr>
                <a:schemeClr val="dk1"/>
              </a:buClr>
              <a:buSzPts val="2700"/>
              <a:buFont typeface="Arial"/>
              <a:buNone/>
            </a:pPr>
            <a:r>
              <a:rPr lang="en" sz="4000" i="0" u="none" strike="noStrike" cap="none" dirty="0">
                <a:solidFill>
                  <a:schemeClr val="dk1"/>
                </a:solidFill>
                <a:latin typeface="Calibri"/>
                <a:ea typeface="Calibri"/>
                <a:cs typeface="Calibri"/>
                <a:sym typeface="Calibri"/>
              </a:rPr>
              <a:t>Report On Today’s Assembly</a:t>
            </a:r>
            <a:endParaRPr sz="4000" i="0" u="none" strike="noStrike" cap="none" dirty="0">
              <a:solidFill>
                <a:schemeClr val="dk1"/>
              </a:solidFill>
              <a:latin typeface="Calibri"/>
              <a:ea typeface="Calibri"/>
              <a:cs typeface="Calibri"/>
              <a:sym typeface="Calibri"/>
            </a:endParaRPr>
          </a:p>
          <a:p>
            <a:pPr marL="0" marR="0" lvl="0" indent="0" algn="ctr" rtl="0">
              <a:lnSpc>
                <a:spcPct val="115000"/>
              </a:lnSpc>
              <a:spcBef>
                <a:spcPts val="900"/>
              </a:spcBef>
              <a:spcAft>
                <a:spcPts val="0"/>
              </a:spcAft>
              <a:buClr>
                <a:schemeClr val="dk1"/>
              </a:buClr>
              <a:buSzPts val="2700"/>
              <a:buFont typeface="Arial"/>
              <a:buNone/>
            </a:pPr>
            <a:r>
              <a:rPr lang="en-US" sz="4000" dirty="0">
                <a:solidFill>
                  <a:schemeClr val="dk1"/>
                </a:solidFill>
                <a:latin typeface="Calibri"/>
                <a:ea typeface="Calibri"/>
                <a:cs typeface="Calibri"/>
                <a:sym typeface="Calibri"/>
              </a:rPr>
              <a:t>Sept 13,</a:t>
            </a:r>
            <a:r>
              <a:rPr lang="en-US" sz="4000" i="0" u="none" strike="noStrike" cap="none" dirty="0">
                <a:solidFill>
                  <a:schemeClr val="dk1"/>
                </a:solidFill>
                <a:latin typeface="Calibri"/>
                <a:ea typeface="Calibri"/>
                <a:cs typeface="Calibri"/>
                <a:sym typeface="Calibri"/>
              </a:rPr>
              <a:t> 2026</a:t>
            </a:r>
            <a:endParaRPr sz="4000" i="0" u="none" strike="noStrike" cap="none" dirty="0">
              <a:solidFill>
                <a:schemeClr val="dk1"/>
              </a:solidFill>
              <a:latin typeface="Calibri"/>
              <a:ea typeface="Calibri"/>
              <a:cs typeface="Calibri"/>
              <a:sym typeface="Calibri"/>
            </a:endParaRPr>
          </a:p>
          <a:p>
            <a:pPr marL="0" marR="0" lvl="0" indent="0" algn="ctr" rtl="0">
              <a:lnSpc>
                <a:spcPct val="115000"/>
              </a:lnSpc>
              <a:spcBef>
                <a:spcPts val="900"/>
              </a:spcBef>
              <a:spcAft>
                <a:spcPts val="0"/>
              </a:spcAft>
              <a:buClr>
                <a:schemeClr val="dk1"/>
              </a:buClr>
              <a:buSzPts val="2700"/>
              <a:buFont typeface="Arial"/>
              <a:buNone/>
            </a:pPr>
            <a:r>
              <a:rPr lang="en" sz="4000" dirty="0">
                <a:solidFill>
                  <a:schemeClr val="dk1"/>
                </a:solidFill>
                <a:latin typeface="Calibri"/>
                <a:ea typeface="Calibri"/>
                <a:cs typeface="Calibri"/>
                <a:sym typeface="Calibri"/>
              </a:rPr>
              <a:t>Warren S.</a:t>
            </a:r>
            <a:r>
              <a:rPr lang="en" sz="4000" i="0" u="none" strike="noStrike" cap="none" dirty="0">
                <a:solidFill>
                  <a:schemeClr val="dk1"/>
                </a:solidFill>
                <a:latin typeface="Calibri"/>
                <a:ea typeface="Calibri"/>
                <a:cs typeface="Calibri"/>
                <a:sym typeface="Calibri"/>
              </a:rPr>
              <a:t> Dist </a:t>
            </a:r>
            <a:r>
              <a:rPr lang="en" sz="4000" dirty="0">
                <a:solidFill>
                  <a:schemeClr val="dk1"/>
                </a:solidFill>
                <a:latin typeface="Calibri"/>
                <a:ea typeface="Calibri"/>
                <a:cs typeface="Calibri"/>
                <a:sym typeface="Calibri"/>
              </a:rPr>
              <a:t>13</a:t>
            </a:r>
            <a:r>
              <a:rPr lang="en" sz="4000" i="0" u="none" strike="noStrike" cap="none" dirty="0">
                <a:solidFill>
                  <a:schemeClr val="dk1"/>
                </a:solidFill>
                <a:latin typeface="Calibri"/>
                <a:ea typeface="Calibri"/>
                <a:cs typeface="Calibri"/>
                <a:sym typeface="Calibri"/>
              </a:rPr>
              <a:t> DCM</a:t>
            </a:r>
            <a:endParaRPr sz="4000" i="0" u="none" strike="noStrike" cap="none" dirty="0">
              <a:solidFill>
                <a:schemeClr val="dk1"/>
              </a:solidFill>
              <a:latin typeface="Calibri"/>
              <a:ea typeface="Calibri"/>
              <a:cs typeface="Calibri"/>
              <a:sym typeface="Calibri"/>
            </a:endParaRPr>
          </a:p>
          <a:p>
            <a:pPr marL="0" marR="0" lvl="0" indent="0" algn="ctr" rtl="0">
              <a:lnSpc>
                <a:spcPct val="115000"/>
              </a:lnSpc>
              <a:spcBef>
                <a:spcPts val="900"/>
              </a:spcBef>
              <a:spcAft>
                <a:spcPts val="0"/>
              </a:spcAft>
              <a:buClr>
                <a:schemeClr val="dk1"/>
              </a:buClr>
              <a:buSzPts val="2700"/>
              <a:buFont typeface="Arial"/>
              <a:buNone/>
            </a:pPr>
            <a:r>
              <a:rPr lang="en" sz="4000" i="0" u="none" strike="noStrike" cap="none" dirty="0">
                <a:solidFill>
                  <a:schemeClr val="dk1"/>
                </a:solidFill>
                <a:latin typeface="Calibri"/>
                <a:ea typeface="Calibri"/>
                <a:cs typeface="Calibri"/>
                <a:sym typeface="Calibri"/>
              </a:rPr>
              <a:t>Leo S. Area 21 Treasurer</a:t>
            </a:r>
            <a:endParaRPr sz="400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53"/>
          <p:cNvSpPr>
            <a:spLocks noGrp="1"/>
          </p:cNvSpPr>
          <p:nvPr>
            <p:ph type="title"/>
          </p:nvPr>
        </p:nvSpPr>
        <p:spPr>
          <a:xfrm>
            <a:off x="114300" y="159544"/>
            <a:ext cx="8915400" cy="696375"/>
          </a:xfrm>
          <a:prstGeom prst="roundRect">
            <a:avLst/>
          </a:prstGeom>
          <a:solidFill>
            <a:schemeClr val="bg1"/>
          </a:solidFill>
          <a:ln w="19050">
            <a:solidFill>
              <a:schemeClr val="tx1"/>
            </a:solid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 sz="4000" dirty="0">
                <a:latin typeface="Calibri"/>
                <a:ea typeface="Calibri"/>
                <a:cs typeface="Calibri"/>
                <a:sym typeface="Calibri"/>
              </a:rPr>
              <a:t>RESPONSIBILITY STATEMENT</a:t>
            </a:r>
            <a:endParaRPr sz="4000" dirty="0">
              <a:latin typeface="Calibri"/>
              <a:ea typeface="Calibri"/>
              <a:cs typeface="Calibri"/>
              <a:sym typeface="Calibri"/>
            </a:endParaRPr>
          </a:p>
        </p:txBody>
      </p:sp>
      <p:sp>
        <p:nvSpPr>
          <p:cNvPr id="699" name="Google Shape;699;p153"/>
          <p:cNvSpPr txBox="1">
            <a:spLocks noGrp="1"/>
          </p:cNvSpPr>
          <p:nvPr>
            <p:ph type="body" idx="1"/>
          </p:nvPr>
        </p:nvSpPr>
        <p:spPr>
          <a:xfrm>
            <a:off x="114300" y="1078302"/>
            <a:ext cx="8915400" cy="3735238"/>
          </a:xfrm>
          <a:prstGeom prst="rect">
            <a:avLst/>
          </a:prstGeom>
          <a:solidFill>
            <a:schemeClr val="bg1"/>
          </a:solidFill>
          <a:ln w="19050" cap="flat" cmpd="sng">
            <a:solidFill>
              <a:srgbClr val="404040"/>
            </a:solidFill>
            <a:prstDash val="solid"/>
            <a:round/>
            <a:headEnd type="none" w="sm" len="sm"/>
            <a:tailEnd type="none" w="sm" len="sm"/>
          </a:ln>
        </p:spPr>
        <p:txBody>
          <a:bodyPr spcFirstLastPara="1" wrap="square" lIns="68575" tIns="34275" rIns="68575" bIns="34275" anchor="ctr" anchorCtr="0">
            <a:noAutofit/>
          </a:bodyPr>
          <a:lstStyle/>
          <a:p>
            <a:pPr marL="0" lvl="0" indent="0" algn="ctr" rtl="0">
              <a:lnSpc>
                <a:spcPct val="100000"/>
              </a:lnSpc>
              <a:spcBef>
                <a:spcPts val="800"/>
              </a:spcBef>
              <a:spcAft>
                <a:spcPts val="0"/>
              </a:spcAft>
              <a:buClr>
                <a:srgbClr val="000000"/>
              </a:buClr>
              <a:buSzPts val="1500"/>
              <a:buNone/>
            </a:pPr>
            <a:r>
              <a:rPr lang="en" sz="3800" i="1" dirty="0">
                <a:solidFill>
                  <a:srgbClr val="000000"/>
                </a:solidFill>
                <a:latin typeface="Calibri"/>
                <a:ea typeface="Calibri"/>
                <a:cs typeface="Calibri"/>
                <a:sym typeface="Calibri"/>
              </a:rPr>
              <a:t>Who is Resposible???</a:t>
            </a:r>
          </a:p>
          <a:p>
            <a:pPr marL="0" lvl="0" indent="0" algn="ctr" rtl="0">
              <a:lnSpc>
                <a:spcPct val="100000"/>
              </a:lnSpc>
              <a:spcBef>
                <a:spcPts val="800"/>
              </a:spcBef>
              <a:spcAft>
                <a:spcPts val="0"/>
              </a:spcAft>
              <a:buClr>
                <a:srgbClr val="000000"/>
              </a:buClr>
              <a:buSzPts val="1500"/>
              <a:buNone/>
            </a:pPr>
            <a:r>
              <a:rPr lang="en" sz="3800" dirty="0">
                <a:solidFill>
                  <a:srgbClr val="000000"/>
                </a:solidFill>
                <a:latin typeface="Calibri"/>
                <a:ea typeface="Calibri"/>
                <a:cs typeface="Calibri"/>
                <a:sym typeface="Calibri"/>
              </a:rPr>
              <a:t>I am responsible, when anyone, anywhere, reaches out for help, </a:t>
            </a:r>
            <a:endParaRPr sz="3800" dirty="0">
              <a:solidFill>
                <a:srgbClr val="000000"/>
              </a:solidFill>
              <a:latin typeface="Calibri"/>
              <a:ea typeface="Calibri"/>
              <a:cs typeface="Calibri"/>
              <a:sym typeface="Calibri"/>
            </a:endParaRPr>
          </a:p>
          <a:p>
            <a:pPr marL="0" lvl="0" indent="0" algn="ctr" rtl="0">
              <a:lnSpc>
                <a:spcPct val="100000"/>
              </a:lnSpc>
              <a:spcBef>
                <a:spcPts val="800"/>
              </a:spcBef>
              <a:spcAft>
                <a:spcPts val="0"/>
              </a:spcAft>
              <a:buClr>
                <a:srgbClr val="000000"/>
              </a:buClr>
              <a:buSzPts val="1500"/>
              <a:buNone/>
            </a:pPr>
            <a:r>
              <a:rPr lang="en" sz="3800" dirty="0">
                <a:solidFill>
                  <a:srgbClr val="000000"/>
                </a:solidFill>
                <a:latin typeface="Calibri"/>
                <a:ea typeface="Calibri"/>
                <a:cs typeface="Calibri"/>
                <a:sym typeface="Calibri"/>
              </a:rPr>
              <a:t>I want the hand of A.A. always to be there,</a:t>
            </a:r>
            <a:endParaRPr sz="3800" dirty="0">
              <a:solidFill>
                <a:srgbClr val="000000"/>
              </a:solidFill>
              <a:latin typeface="Calibri"/>
              <a:ea typeface="Calibri"/>
              <a:cs typeface="Calibri"/>
              <a:sym typeface="Calibri"/>
            </a:endParaRPr>
          </a:p>
          <a:p>
            <a:pPr marL="0" lvl="0" indent="0" algn="ctr" rtl="0">
              <a:lnSpc>
                <a:spcPct val="100000"/>
              </a:lnSpc>
              <a:spcBef>
                <a:spcPts val="800"/>
              </a:spcBef>
              <a:spcAft>
                <a:spcPts val="0"/>
              </a:spcAft>
              <a:buClr>
                <a:srgbClr val="000000"/>
              </a:buClr>
              <a:buSzPts val="1500"/>
              <a:buNone/>
            </a:pPr>
            <a:r>
              <a:rPr lang="en" sz="3800" dirty="0">
                <a:solidFill>
                  <a:srgbClr val="000000"/>
                </a:solidFill>
                <a:latin typeface="Calibri"/>
                <a:ea typeface="Calibri"/>
                <a:cs typeface="Calibri"/>
                <a:sym typeface="Calibri"/>
              </a:rPr>
              <a:t>and for that I am responsible</a:t>
            </a:r>
            <a:endParaRPr sz="3800" dirty="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docProps/app.xml><?xml version="1.0" encoding="utf-8"?>
<Properties xmlns="http://schemas.openxmlformats.org/officeDocument/2006/extended-properties" xmlns:vt="http://schemas.openxmlformats.org/officeDocument/2006/docPropsVTypes">
  <TotalTime>4352</TotalTime>
  <Words>9416</Words>
  <Application>Microsoft Office PowerPoint</Application>
  <PresentationFormat>On-screen Show (16:9)</PresentationFormat>
  <Paragraphs>776</Paragraphs>
  <Slides>120</Slides>
  <Notes>120</Notes>
  <HiddenSlides>24</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120</vt:i4>
      </vt:variant>
    </vt:vector>
  </HeadingPairs>
  <TitlesOfParts>
    <vt:vector size="131" baseType="lpstr">
      <vt:lpstr>Kermit Extrabold Condensed</vt:lpstr>
      <vt:lpstr>Rockwell</vt:lpstr>
      <vt:lpstr>Times New Roman</vt:lpstr>
      <vt:lpstr>Calibri</vt:lpstr>
      <vt:lpstr>Arial</vt:lpstr>
      <vt:lpstr>Modern Love</vt:lpstr>
      <vt:lpstr>Noto Sans Symbols</vt:lpstr>
      <vt:lpstr>Aptos</vt:lpstr>
      <vt:lpstr>Aptos Display</vt:lpstr>
      <vt:lpstr>Simple Light</vt:lpstr>
      <vt:lpstr>Office Theme</vt:lpstr>
      <vt:lpstr>ATTENTION</vt:lpstr>
      <vt:lpstr>VIRTUAL ASSEMBLY FLYER TABLE:</vt:lpstr>
      <vt:lpstr>GENERAL SERVICE CONFERENCE INFO:</vt:lpstr>
      <vt:lpstr>ONSITE ATTENDEES</vt:lpstr>
      <vt:lpstr>ZOOM ATTENDEES</vt:lpstr>
      <vt:lpstr>PowerPoint Presentation</vt:lpstr>
      <vt:lpstr>THE AA SERENITY PRAYER</vt:lpstr>
      <vt:lpstr>DECLARATION OF UNITY</vt:lpstr>
      <vt:lpstr>A.A. PREAMBLE</vt:lpstr>
      <vt:lpstr>PowerPoint Presentation</vt:lpstr>
      <vt:lpstr>TRADITION ONE LONG FORM</vt:lpstr>
      <vt:lpstr>TRADITION TWO LONG FORM</vt:lpstr>
      <vt:lpstr>TRADITION THREE LONG FORM</vt:lpstr>
      <vt:lpstr>TRADITION FOUR LONG FORM</vt:lpstr>
      <vt:lpstr>TRADITION FIVE LONG FORM</vt:lpstr>
      <vt:lpstr>TRADITION SIX LONG FORM</vt:lpstr>
      <vt:lpstr>TRAITION SEVEN LONG FORM</vt:lpstr>
      <vt:lpstr>TRADITION EIGHT LONG FORM</vt:lpstr>
      <vt:lpstr>TRADITION NINE LONG FORM</vt:lpstr>
      <vt:lpstr>TRADITION TEN LONG FORM</vt:lpstr>
      <vt:lpstr>TRADITION ELEVEN LONG FORM</vt:lpstr>
      <vt:lpstr>TRADITION TWELVE LONG FORM</vt:lpstr>
      <vt:lpstr>CONCEPT ONE LONG FORM</vt:lpstr>
      <vt:lpstr>CONCEPT TWO LONG FORM</vt:lpstr>
      <vt:lpstr>CONCEPT THREE LONG FORM</vt:lpstr>
      <vt:lpstr>CONCEPT FOUR LONG FORM</vt:lpstr>
      <vt:lpstr>CONCEPT FIVE LONG FORM</vt:lpstr>
      <vt:lpstr>CONCEPT SIX LONG FORM</vt:lpstr>
      <vt:lpstr>CONCEPT SEVEN LONG FORM</vt:lpstr>
      <vt:lpstr>CONCEPT EIGHT LONG FORM</vt:lpstr>
      <vt:lpstr>CONCEPT NINE LONG FORM</vt:lpstr>
      <vt:lpstr>CONCEPT NINE SHORT FORM</vt:lpstr>
      <vt:lpstr>CONCEPT TEN LONG FORM</vt:lpstr>
      <vt:lpstr>CONCEPT ELEVEN LONG FORM</vt:lpstr>
      <vt:lpstr>CONCEPT TWELVE LONG FORM</vt:lpstr>
      <vt:lpstr>WHO CAN VOTE?  (AREA HANDBOOK SECT. 8.4 [PG. 21)</vt:lpstr>
      <vt:lpstr>SIMPLE MAJORITY OR  SUBSTANTIAL UNANIMITY</vt:lpstr>
      <vt:lpstr>MINORITY OPINION </vt:lpstr>
      <vt:lpstr>ZOOM BASICS &amp; VOTING</vt:lpstr>
      <vt:lpstr>ZOOM BASICS &amp; VOTING</vt:lpstr>
      <vt:lpstr>2025-2026 AREA 21 OFFICERS (PANEL 75)</vt:lpstr>
      <vt:lpstr>2025-2026 AREA 21 COMMITTEE CHAIRS (PANEL 75)</vt:lpstr>
      <vt:lpstr>PowerPoint Presentation</vt:lpstr>
      <vt:lpstr>NEW BUSINESS - On the Agenda for a Vote</vt:lpstr>
      <vt:lpstr>INTRODUCTION OF DCMS AND DCM REPORTS; GSRs AND GSR REPORTS</vt:lpstr>
      <vt:lpstr>PowerPoint Presentation</vt:lpstr>
      <vt:lpstr>PowerPoint Presentation</vt:lpstr>
      <vt:lpstr>PowerPoint Presentation</vt:lpstr>
      <vt:lpstr>10 MINUTE BREAK</vt:lpstr>
      <vt:lpstr>RECORDING SECRETARY</vt:lpstr>
      <vt:lpstr>RECORDING SECRETARY</vt:lpstr>
      <vt:lpstr>TREASURER'S REPORT</vt:lpstr>
      <vt:lpstr>PowerPoint Presentation</vt:lpstr>
      <vt:lpstr>REGISTRAR’S REPORT</vt:lpstr>
      <vt:lpstr>ALTERNATE AREA CHAIR REPORT</vt:lpstr>
      <vt:lpstr>AREA CHAIR REPORT</vt:lpstr>
      <vt:lpstr>ALTERNATE DELEGATE REPORT</vt:lpstr>
      <vt:lpstr>DELEGATE REPORT</vt:lpstr>
      <vt:lpstr>AREA 21 ELECTIONS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Area 21 Officer Qualifications  (approved at March 2021 Area Assembly)</vt:lpstr>
      <vt:lpstr>5.1 Elections (page 1 of 4)</vt:lpstr>
      <vt:lpstr>5.1 Elections (page 2 of 4)</vt:lpstr>
      <vt:lpstr>5.1 Elections (page 3 of 4)</vt:lpstr>
      <vt:lpstr>5.1 Elections (page 4 of 4)</vt:lpstr>
      <vt:lpstr>5.4 Area Delegate (page 1 of 4)</vt:lpstr>
      <vt:lpstr>5.4 Area Delegate (page 2 of 4)</vt:lpstr>
      <vt:lpstr>5.4 Area Delegate (page 3 of 4)</vt:lpstr>
      <vt:lpstr>5.4 Area Delegate (page 4 of 4)</vt:lpstr>
      <vt:lpstr>5.5 Alternate Area Delegate (page 1 of 3)</vt:lpstr>
      <vt:lpstr>5.5 Alternate Area Delegate (page 2 of 3)</vt:lpstr>
      <vt:lpstr>5.5 Alternate Area Delegate (page 3 of 3)</vt:lpstr>
      <vt:lpstr>5.2 Area Chair (page 1 of 3)</vt:lpstr>
      <vt:lpstr>5.2 Area Chair (page 2 of 3)</vt:lpstr>
      <vt:lpstr>5.2 Area Chair (page 3 of 3)</vt:lpstr>
      <vt:lpstr>5.8 Area Registrar (page 1 of 3)</vt:lpstr>
      <vt:lpstr>5.8 Area Registrar (page 2 of 3)</vt:lpstr>
      <vt:lpstr>5.8 Area Registrar (page 3 of 3)</vt:lpstr>
      <vt:lpstr>5.6 Area Treasurer (page 1 of 3)</vt:lpstr>
      <vt:lpstr>5.6 Area Treasurer (page 2 of 3)</vt:lpstr>
      <vt:lpstr>5.6 Area Treasurer (page 3 of 3)</vt:lpstr>
      <vt:lpstr>5.7 Area Recording Secretary (page 1 of 2)</vt:lpstr>
      <vt:lpstr>5.7 Area Recording Secretary (page 2 of 2)</vt:lpstr>
      <vt:lpstr>5.2 Area Chair (page 1 of 3)</vt:lpstr>
      <vt:lpstr>5.2 Area Chair (page 2 of 3)</vt:lpstr>
      <vt:lpstr>5.2 Area Chair (page 3 of 3)</vt:lpstr>
      <vt:lpstr> 5.3 Alternate Area Chair </vt:lpstr>
      <vt:lpstr>LUNCH BREAK / COMMITTEE BREAKOUTS  45 MINUTES</vt:lpstr>
      <vt:lpstr>PowerPoint Presentation</vt:lpstr>
      <vt:lpstr>2025-2026 AREA 21 COMMITTEE CHAIRS (PANEL 75)</vt:lpstr>
      <vt:lpstr>Area Archivist / Archives Carl M. cdmizell76@aol.com 618-920-7957</vt:lpstr>
      <vt:lpstr>CORRECTIONS Ed H. correctionssia21@gmail.com  or edhiggerson@gmail.com  Jeff D. jeffdale255@gmail.com</vt:lpstr>
      <vt:lpstr> CPC Michael R. mjreeves23@gmail.com</vt:lpstr>
      <vt:lpstr>GRAPEVINE Gordon N. grapevinesia21@gmail.com </vt:lpstr>
      <vt:lpstr>GSR Workshop Paula E. delp65sia21@gmail.com 618-910-0047</vt:lpstr>
      <vt:lpstr>PowerPoint Presentation</vt:lpstr>
      <vt:lpstr>PowerPoint Presentation</vt:lpstr>
      <vt:lpstr>PowerPoint Presentation</vt:lpstr>
      <vt:lpstr>WEBSITE &amp; TECHNOLOGY Karin S. aaarea21.web@gmail.com</vt:lpstr>
      <vt:lpstr>PowerPoint Presentation</vt:lpstr>
      <vt:lpstr>PowerPoint Presentation</vt:lpstr>
      <vt:lpstr>10 MINUTE BREAK</vt:lpstr>
      <vt:lpstr>OLD BUSINESS - On the Agenda for a Vote</vt:lpstr>
      <vt:lpstr>NEW BUSINESS - On the Agenda for a Vote</vt:lpstr>
      <vt:lpstr>NEW BUSINESS - On the Agenda for a Vote</vt:lpstr>
      <vt:lpstr>Here’s How / District 17s. Proposed agenda item.</vt:lpstr>
      <vt:lpstr>NEW BUSINESS</vt:lpstr>
      <vt:lpstr>NEW BUSINESS</vt:lpstr>
      <vt:lpstr>CALENDAR REVIEW For more info &amp; details,  Please Visit our Area 21 website:  area21aa.org/events</vt:lpstr>
      <vt:lpstr>PowerPoint Presentation</vt:lpstr>
      <vt:lpstr>PowerPoint Presentation</vt:lpstr>
      <vt:lpstr>PowerPoint Presentation</vt:lpstr>
      <vt:lpstr>PowerPoint Presentation</vt:lpstr>
      <vt:lpstr>RESPONSIBILITY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Area 21 Alcoholics Anonymous</dc:creator>
  <cp:lastModifiedBy>Tim Collins</cp:lastModifiedBy>
  <cp:revision>311</cp:revision>
  <dcterms:modified xsi:type="dcterms:W3CDTF">2026-09-12T19:02:48Z</dcterms:modified>
</cp:coreProperties>
</file>